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2"/>
  </p:notesMasterIdLst>
  <p:sldIdLst>
    <p:sldId id="333" r:id="rId2"/>
    <p:sldId id="334" r:id="rId3"/>
    <p:sldId id="335" r:id="rId4"/>
    <p:sldId id="336" r:id="rId5"/>
    <p:sldId id="337" r:id="rId6"/>
    <p:sldId id="338" r:id="rId7"/>
    <p:sldId id="332" r:id="rId8"/>
    <p:sldId id="339" r:id="rId9"/>
    <p:sldId id="340" r:id="rId10"/>
    <p:sldId id="341" r:id="rId11"/>
    <p:sldId id="342" r:id="rId12"/>
    <p:sldId id="343" r:id="rId13"/>
    <p:sldId id="344" r:id="rId14"/>
    <p:sldId id="350" r:id="rId15"/>
    <p:sldId id="351" r:id="rId16"/>
    <p:sldId id="345" r:id="rId17"/>
    <p:sldId id="346" r:id="rId18"/>
    <p:sldId id="347" r:id="rId19"/>
    <p:sldId id="348" r:id="rId20"/>
    <p:sldId id="34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5899"/>
    <a:srgbClr val="45C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7014FE-50B7-486C-8906-BC006FBE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014FE-50B7-486C-8906-BC006FBE59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3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" name="Group 13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" name="Line 13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4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4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4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4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4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4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4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4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4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4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5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5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5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5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5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5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5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5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5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6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6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2" name="Line 16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16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16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6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6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16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16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6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7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7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7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7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7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7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7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7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7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8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8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8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8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8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8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8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8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8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9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" name="Rectangle 19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19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9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" name="Line 194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9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96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" name="Rectangle 197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64" name="Rectangle 19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Click to edit Master text styles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Second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Third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Fourth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Fifth level</a:t>
            </a:r>
          </a:p>
        </p:txBody>
      </p:sp>
      <p:sp>
        <p:nvSpPr>
          <p:cNvPr id="65" name="Rectangle 199"/>
          <p:cNvSpPr>
            <a:spLocks noChangeArrowheads="1"/>
          </p:cNvSpPr>
          <p:nvPr userDrawn="1"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922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92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7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927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48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838200" y="1905000"/>
            <a:ext cx="8001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u="sng" dirty="0" smtClean="0">
                <a:latin typeface="Arial" panose="020B0604020202020204" pitchFamily="34" charset="0"/>
              </a:rPr>
              <a:t>Pelvis Practice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 smtClean="0">
                <a:latin typeface="Arial" panose="020B0604020202020204" pitchFamily="34" charset="0"/>
              </a:rPr>
              <a:t>Take </a:t>
            </a:r>
            <a:r>
              <a:rPr lang="en-US" altLang="en-US" sz="3800" dirty="0">
                <a:latin typeface="Arial" panose="020B0604020202020204" pitchFamily="34" charset="0"/>
              </a:rPr>
              <a:t>out </a:t>
            </a:r>
            <a:r>
              <a:rPr lang="en-US" altLang="en-US" sz="3800" dirty="0" smtClean="0">
                <a:latin typeface="Arial" panose="020B0604020202020204" pitchFamily="34" charset="0"/>
              </a:rPr>
              <a:t>your notes from yesterday. We are going to “add on” a bit w/ some pelvic identification practice </a:t>
            </a:r>
            <a:endParaRPr lang="en-US" altLang="en-US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2667000"/>
            <a:ext cx="4894042" cy="399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609600" y="736600"/>
            <a:ext cx="8742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This is the region directly above the orbit and nose, or the "brow ridge“.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Less pronounced=female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More pronounced=male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73038" y="152400"/>
            <a:ext cx="394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bg1"/>
                </a:solidFill>
                <a:latin typeface="Arial" panose="020B0604020202020204" pitchFamily="34" charset="0"/>
              </a:rPr>
              <a:t>Supraorbital ridges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444" t="26634" r="60952" b="28001"/>
          <a:stretch/>
        </p:blipFill>
        <p:spPr>
          <a:xfrm>
            <a:off x="381000" y="2667000"/>
            <a:ext cx="2688771" cy="388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0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1425"/>
            <a:ext cx="62388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65600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8600" y="300038"/>
            <a:ext cx="5280025" cy="646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600">
                <a:latin typeface="Arial" panose="020B0604020202020204" pitchFamily="34" charset="0"/>
              </a:rPr>
              <a:t>MASTOID PROCESSES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5400"/>
            <a:ext cx="24606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477000" y="1981200"/>
            <a:ext cx="990600" cy="665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1000"/>
            <a:ext cx="7239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6"/>
          <a:stretch/>
        </p:blipFill>
        <p:spPr bwMode="auto">
          <a:xfrm>
            <a:off x="1066800" y="1685925"/>
            <a:ext cx="3276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003425" y="496888"/>
            <a:ext cx="5083175" cy="646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600">
                <a:latin typeface="Arial" panose="020B0604020202020204" pitchFamily="34" charset="0"/>
              </a:rPr>
              <a:t>MANDIBLE (Jaw Angle)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590800" y="4038600"/>
            <a:ext cx="762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371600" y="4648835"/>
            <a:ext cx="1219200" cy="5073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7239000" y="3911600"/>
            <a:ext cx="76200" cy="812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943600" y="4724400"/>
            <a:ext cx="1295400" cy="1781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97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5. Forehead Angle</a:t>
            </a: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1524000"/>
            <a:ext cx="922337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838200" y="1905000"/>
            <a:ext cx="8001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b="1" u="sng" dirty="0" smtClean="0">
                <a:latin typeface="Arial" panose="020B0604020202020204" pitchFamily="34" charset="0"/>
              </a:rPr>
              <a:t>Skull Practice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 smtClean="0">
                <a:latin typeface="Arial" panose="020B0604020202020204" pitchFamily="34" charset="0"/>
              </a:rPr>
              <a:t>Take </a:t>
            </a:r>
            <a:r>
              <a:rPr lang="en-US" altLang="en-US" sz="3800" dirty="0">
                <a:latin typeface="Arial" panose="020B0604020202020204" pitchFamily="34" charset="0"/>
              </a:rPr>
              <a:t>out </a:t>
            </a:r>
            <a:r>
              <a:rPr lang="en-US" altLang="en-US" sz="3800" dirty="0" smtClean="0">
                <a:latin typeface="Arial" panose="020B0604020202020204" pitchFamily="34" charset="0"/>
              </a:rPr>
              <a:t>your notes from Friday. We are going to “add on” a bit w/ some skull ID practice </a:t>
            </a:r>
            <a:endParaRPr lang="en-US" altLang="en-US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15000" cy="4286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96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09600" y="400050"/>
            <a:ext cx="7994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Skull Practice: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Male or 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female -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give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justifications</a:t>
            </a:r>
            <a:endParaRPr lang="en-US" altLang="en-US" sz="36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7994650" cy="371475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143000" y="1600200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1.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6002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1640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/>
          <a:stretch/>
        </p:blipFill>
        <p:spPr bwMode="auto">
          <a:xfrm>
            <a:off x="152400" y="1981200"/>
            <a:ext cx="9220200" cy="4357688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" y="6858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2. 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5105400" y="722313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3.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84300" y="65246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8800" y="72231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5621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9"/>
          <a:stretch/>
        </p:blipFill>
        <p:spPr bwMode="auto">
          <a:xfrm>
            <a:off x="4648200" y="1930400"/>
            <a:ext cx="4428808" cy="421005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3725"/>
            <a:ext cx="4343400" cy="434340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609600" y="8382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4724400" y="9144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5.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9144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10200" y="8382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8668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8988"/>
            <a:ext cx="4286250" cy="447675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838200" y="9906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6. 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7563"/>
            <a:ext cx="4572000" cy="3932237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5029200" y="11430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7.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9906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1143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820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457200" y="212725"/>
            <a:ext cx="838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</a:rPr>
              <a:t>For each picture: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ID male or female </a:t>
            </a:r>
            <a:r>
              <a:rPr lang="en-US" altLang="en-US" sz="3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with 2 justifications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52212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72200" y="5208588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76600" cy="32766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Box 2"/>
          <p:cNvSpPr txBox="1">
            <a:spLocks noChangeArrowheads="1"/>
          </p:cNvSpPr>
          <p:nvPr/>
        </p:nvSpPr>
        <p:spPr bwMode="auto">
          <a:xfrm>
            <a:off x="1676400" y="51816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1.</a:t>
            </a:r>
          </a:p>
        </p:txBody>
      </p:sp>
      <p:pic>
        <p:nvPicPr>
          <p:cNvPr id="4403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32025"/>
            <a:ext cx="4114800" cy="2738438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6"/>
          <p:cNvSpPr txBox="1">
            <a:spLocks noChangeArrowheads="1"/>
          </p:cNvSpPr>
          <p:nvPr/>
        </p:nvSpPr>
        <p:spPr bwMode="auto">
          <a:xfrm>
            <a:off x="5562600" y="52212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7340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" y="1937703"/>
            <a:ext cx="4183063" cy="419100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20888"/>
            <a:ext cx="3886200" cy="404495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914400" y="11430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8.</a:t>
            </a:r>
          </a:p>
        </p:txBody>
      </p:sp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5181600" y="12954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9.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11430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1295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1583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52900" cy="41529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427038" y="914400"/>
            <a:ext cx="1219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latin typeface="Arial" panose="020B0604020202020204" pitchFamily="34" charset="0"/>
              </a:rPr>
              <a:t>3. 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76400"/>
            <a:ext cx="4152900" cy="4152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4789488" y="941388"/>
            <a:ext cx="990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latin typeface="Arial" panose="020B0604020202020204" pitchFamily="34" charset="0"/>
              </a:rPr>
              <a:t>4.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6638" y="914400"/>
            <a:ext cx="284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9540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4004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8800"/>
            <a:ext cx="5048250" cy="38100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676400"/>
            <a:ext cx="44958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latin typeface="Arial" panose="020B0604020202020204" pitchFamily="34" charset="0"/>
              </a:rPr>
              <a:t>5. 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5181600" y="1257300"/>
            <a:ext cx="990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latin typeface="Arial" panose="020B0604020202020204" pitchFamily="34" charset="0"/>
              </a:rPr>
              <a:t>6.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914400"/>
            <a:ext cx="2667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2819400"/>
            <a:ext cx="38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76475"/>
            <a:ext cx="3767138" cy="30988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1252538"/>
            <a:ext cx="205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4918075"/>
            <a:ext cx="1295400" cy="422275"/>
          </a:xfrm>
          <a:prstGeom prst="rect">
            <a:avLst/>
          </a:prstGeom>
          <a:solidFill>
            <a:srgbClr val="D7D0C7"/>
          </a:solidFill>
          <a:ln>
            <a:solidFill>
              <a:srgbClr val="D7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659313"/>
            <a:ext cx="533400" cy="990600"/>
          </a:xfrm>
          <a:prstGeom prst="ellipse">
            <a:avLst/>
          </a:prstGeom>
          <a:solidFill>
            <a:srgbClr val="D7D0C7"/>
          </a:solidFill>
          <a:ln>
            <a:solidFill>
              <a:srgbClr val="D7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2514600"/>
            <a:ext cx="1143000" cy="609600"/>
          </a:xfrm>
          <a:prstGeom prst="ellipse">
            <a:avLst/>
          </a:prstGeom>
          <a:solidFill>
            <a:srgbClr val="D7D0C7"/>
          </a:solidFill>
          <a:ln>
            <a:solidFill>
              <a:srgbClr val="D7D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810000" cy="285432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05200" cy="35052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066800" y="1447800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7.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5486400" y="1066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8.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4478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10668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0484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505200" cy="35052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9144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9.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5113" y="9144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  <p:pic>
        <p:nvPicPr>
          <p:cNvPr id="481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1"/>
          <a:stretch>
            <a:fillRect/>
          </a:stretch>
        </p:blipFill>
        <p:spPr bwMode="auto">
          <a:xfrm>
            <a:off x="5029200" y="2046288"/>
            <a:ext cx="3581400" cy="2678112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5181600" y="9144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10.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914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4732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IX. </a:t>
            </a:r>
            <a:r>
              <a:rPr lang="en-US" sz="3600" dirty="0">
                <a:solidFill>
                  <a:srgbClr val="FF0000"/>
                </a:solidFill>
              </a:rPr>
              <a:t>Determining Sex w/ </a:t>
            </a:r>
            <a:r>
              <a:rPr lang="en-US" sz="3600" dirty="0" smtClean="0">
                <a:solidFill>
                  <a:srgbClr val="FF0000"/>
                </a:solidFill>
              </a:rPr>
              <a:t>Skull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26086"/>
              </p:ext>
            </p:extLst>
          </p:nvPr>
        </p:nvGraphicFramePr>
        <p:xfrm>
          <a:off x="152400" y="1066800"/>
          <a:ext cx="8593737" cy="5718236"/>
        </p:xfrm>
        <a:graphic>
          <a:graphicData uri="http://schemas.openxmlformats.org/drawingml/2006/table">
            <a:tbl>
              <a:tblPr firstRow="1" firstCol="1" bandRow="1"/>
              <a:tblGrid>
                <a:gridCol w="1905000"/>
                <a:gridCol w="3144443"/>
                <a:gridCol w="3544294"/>
              </a:tblGrid>
              <a:tr h="412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SKULL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External Occipital Protuberance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Supra Orbital Ridges (</a:t>
                      </a:r>
                      <a:r>
                        <a:rPr lang="en-US" sz="2200" b="1" i="1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Eyebrows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Mastoid Process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Mandible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Forehead Angle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1793726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“Shelf” is visible/present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0235" y="1793725"/>
            <a:ext cx="1265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No shelf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922" y="2747920"/>
            <a:ext cx="184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Pronounced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5169" y="2809308"/>
            <a:ext cx="2933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Flat/non-existent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50" y="3812487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Rounded, larger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469" y="383850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Pointier, smaller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3622" y="492433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≈ 90°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2457" y="4924339"/>
            <a:ext cx="198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&gt; 90°, </a:t>
            </a:r>
            <a:r>
              <a:rPr lang="en-US" b="1" i="1" u="sng" dirty="0" smtClean="0">
                <a:solidFill>
                  <a:srgbClr val="FF0000"/>
                </a:solidFill>
              </a:rPr>
              <a:t>obtuse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1110" y="6036191"/>
            <a:ext cx="135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Slanted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928" y="6010174"/>
            <a:ext cx="135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25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i="1" u="sng" dirty="0" smtClean="0">
                <a:solidFill>
                  <a:srgbClr val="FF0000"/>
                </a:solidFill>
              </a:rPr>
              <a:t>Jaw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6325"/>
            <a:ext cx="63182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2809875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06488" y="3649663"/>
            <a:ext cx="1196975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0" y="2962275"/>
            <a:ext cx="1828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1.External occipital </a:t>
            </a:r>
            <a:r>
              <a:rPr lang="en-US" altLang="en-US" sz="1800" b="1" dirty="0">
                <a:latin typeface="Arial" panose="020B0604020202020204" pitchFamily="34" charset="0"/>
              </a:rPr>
              <a:t>protuberance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38300" y="4054475"/>
            <a:ext cx="1524000" cy="183197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6081" y="4115594"/>
            <a:ext cx="1447800" cy="176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1600200" y="43434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3. Mastoid process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90800" y="4665663"/>
            <a:ext cx="1219200" cy="51593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38400" y="5886450"/>
            <a:ext cx="2306638" cy="590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6019800"/>
            <a:ext cx="1143000" cy="68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5326063"/>
            <a:ext cx="1219200" cy="4651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0200" y="1076325"/>
            <a:ext cx="914400" cy="19716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1200" y="1219200"/>
            <a:ext cx="1066800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29200" y="1066800"/>
            <a:ext cx="1524000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1066800"/>
            <a:ext cx="1517650" cy="83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81800" y="2209800"/>
            <a:ext cx="908050" cy="18446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61100" y="6334125"/>
            <a:ext cx="1712912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70" name="TextBox 25"/>
          <p:cNvSpPr txBox="1">
            <a:spLocks noChangeArrowheads="1"/>
          </p:cNvSpPr>
          <p:nvPr/>
        </p:nvSpPr>
        <p:spPr bwMode="auto">
          <a:xfrm>
            <a:off x="6248400" y="6335712"/>
            <a:ext cx="1752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Arial" panose="020B0604020202020204" pitchFamily="34" charset="0"/>
              </a:rPr>
              <a:t>4. mandible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248400" y="5951538"/>
            <a:ext cx="152400" cy="37306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88212" y="2538413"/>
            <a:ext cx="1550987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73" name="TextBox 30"/>
          <p:cNvSpPr txBox="1">
            <a:spLocks noChangeArrowheads="1"/>
          </p:cNvSpPr>
          <p:nvPr/>
        </p:nvSpPr>
        <p:spPr bwMode="auto">
          <a:xfrm>
            <a:off x="7391400" y="2640013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2. Supra orbital ridges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470650" y="3082925"/>
            <a:ext cx="744538" cy="4222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5" name="TextBox 1"/>
          <p:cNvSpPr txBox="1">
            <a:spLocks noChangeArrowheads="1"/>
          </p:cNvSpPr>
          <p:nvPr/>
        </p:nvSpPr>
        <p:spPr bwMode="auto">
          <a:xfrm>
            <a:off x="762000" y="358775"/>
            <a:ext cx="6927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Analyzing the 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Skull (~ 90%)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99275" y="1847057"/>
            <a:ext cx="949325" cy="518318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1981200"/>
            <a:ext cx="304800" cy="44926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0525" y="4022725"/>
            <a:ext cx="1108075" cy="473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80472" y="1257300"/>
            <a:ext cx="2044700" cy="106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79" name="TextBox 3"/>
          <p:cNvSpPr txBox="1">
            <a:spLocks noChangeArrowheads="1"/>
          </p:cNvSpPr>
          <p:nvPr/>
        </p:nvSpPr>
        <p:spPr bwMode="auto">
          <a:xfrm>
            <a:off x="6983413" y="1379537"/>
            <a:ext cx="1993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5. Forehead angle</a:t>
            </a:r>
          </a:p>
        </p:txBody>
      </p:sp>
      <p:cxnSp>
        <p:nvCxnSpPr>
          <p:cNvPr id="9" name="Straight Connector 8"/>
          <p:cNvCxnSpPr>
            <a:stCxn id="23" idx="1"/>
          </p:cNvCxnSpPr>
          <p:nvPr/>
        </p:nvCxnSpPr>
        <p:spPr>
          <a:xfrm>
            <a:off x="6019800" y="1485900"/>
            <a:ext cx="720725" cy="15208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724400" y="3048000"/>
            <a:ext cx="20161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24200" y="5699125"/>
            <a:ext cx="1676400" cy="590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157" grpId="0"/>
      <p:bldP spid="8" grpId="0" animBg="1"/>
      <p:bldP spid="49159" grpId="0"/>
      <p:bldP spid="25" grpId="0" animBg="1"/>
      <p:bldP spid="49170" grpId="0"/>
      <p:bldP spid="30" grpId="0" animBg="1"/>
      <p:bldP spid="49173" grpId="0"/>
      <p:bldP spid="2" grpId="0" animBg="1"/>
      <p:bldP spid="49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86" y="1447800"/>
            <a:ext cx="5240114" cy="464058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93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external occipital protuberan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714500" cy="1714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xternal occipital protube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124200" cy="3124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paprika:Applications (Mac OS 9):Microsoft Office 2001:Templates:Presentations:Designs:Blueprint</Template>
  <TotalTime>4849</TotalTime>
  <Words>252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Wingdings</vt:lpstr>
      <vt:lpstr>Blueprint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IX. Determining Sex w/ Skull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....</dc:creator>
  <cp:lastModifiedBy>Skaff, Kyle T</cp:lastModifiedBy>
  <cp:revision>311</cp:revision>
  <dcterms:created xsi:type="dcterms:W3CDTF">2003-09-10T20:04:10Z</dcterms:created>
  <dcterms:modified xsi:type="dcterms:W3CDTF">2016-11-17T16:20:15Z</dcterms:modified>
</cp:coreProperties>
</file>