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7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yle Skaff" userId="7b1e7ff7-00b0-4105-abc2-dfa9d253c29c" providerId="ADAL" clId="{7E46B04B-A13E-4975-83BE-C93DF58EE9BE}"/>
    <pc:docChg chg="custSel addSld modSld">
      <pc:chgData name="Kyle Skaff" userId="7b1e7ff7-00b0-4105-abc2-dfa9d253c29c" providerId="ADAL" clId="{7E46B04B-A13E-4975-83BE-C93DF58EE9BE}" dt="2024-03-08T17:16:27.616" v="289"/>
      <pc:docMkLst>
        <pc:docMk/>
      </pc:docMkLst>
      <pc:sldChg chg="addSp delSp modSp mod delAnim modAnim">
        <pc:chgData name="Kyle Skaff" userId="7b1e7ff7-00b0-4105-abc2-dfa9d253c29c" providerId="ADAL" clId="{7E46B04B-A13E-4975-83BE-C93DF58EE9BE}" dt="2024-03-08T17:02:34.660" v="288" actId="1036"/>
        <pc:sldMkLst>
          <pc:docMk/>
          <pc:sldMk cId="638951144" sldId="258"/>
        </pc:sldMkLst>
        <pc:spChg chg="mod">
          <ac:chgData name="Kyle Skaff" userId="7b1e7ff7-00b0-4105-abc2-dfa9d253c29c" providerId="ADAL" clId="{7E46B04B-A13E-4975-83BE-C93DF58EE9BE}" dt="2024-03-08T17:02:18.111" v="244" actId="1035"/>
          <ac:spMkLst>
            <pc:docMk/>
            <pc:sldMk cId="638951144" sldId="258"/>
            <ac:spMk id="3" creationId="{00000000-0000-0000-0000-000000000000}"/>
          </ac:spMkLst>
        </pc:spChg>
        <pc:spChg chg="del">
          <ac:chgData name="Kyle Skaff" userId="7b1e7ff7-00b0-4105-abc2-dfa9d253c29c" providerId="ADAL" clId="{7E46B04B-A13E-4975-83BE-C93DF58EE9BE}" dt="2024-03-08T16:17:33.982" v="27" actId="478"/>
          <ac:spMkLst>
            <pc:docMk/>
            <pc:sldMk cId="638951144" sldId="258"/>
            <ac:spMk id="6" creationId="{00000000-0000-0000-0000-000000000000}"/>
          </ac:spMkLst>
        </pc:spChg>
        <pc:spChg chg="mod">
          <ac:chgData name="Kyle Skaff" userId="7b1e7ff7-00b0-4105-abc2-dfa9d253c29c" providerId="ADAL" clId="{7E46B04B-A13E-4975-83BE-C93DF58EE9BE}" dt="2024-03-08T16:18:44.152" v="162" actId="1037"/>
          <ac:spMkLst>
            <pc:docMk/>
            <pc:sldMk cId="638951144" sldId="258"/>
            <ac:spMk id="7" creationId="{00000000-0000-0000-0000-000000000000}"/>
          </ac:spMkLst>
        </pc:spChg>
        <pc:spChg chg="add mod">
          <ac:chgData name="Kyle Skaff" userId="7b1e7ff7-00b0-4105-abc2-dfa9d253c29c" providerId="ADAL" clId="{7E46B04B-A13E-4975-83BE-C93DF58EE9BE}" dt="2024-03-08T17:02:34.660" v="288" actId="1036"/>
          <ac:spMkLst>
            <pc:docMk/>
            <pc:sldMk cId="638951144" sldId="258"/>
            <ac:spMk id="8" creationId="{A1348837-FF1B-8C6D-F0E6-A2C353170220}"/>
          </ac:spMkLst>
        </pc:spChg>
        <pc:graphicFrameChg chg="mod modGraphic">
          <ac:chgData name="Kyle Skaff" userId="7b1e7ff7-00b0-4105-abc2-dfa9d253c29c" providerId="ADAL" clId="{7E46B04B-A13E-4975-83BE-C93DF58EE9BE}" dt="2024-03-08T17:02:25.808" v="253" actId="6549"/>
          <ac:graphicFrameMkLst>
            <pc:docMk/>
            <pc:sldMk cId="638951144" sldId="258"/>
            <ac:graphicFrameMk id="5" creationId="{00000000-0000-0000-0000-000000000000}"/>
          </ac:graphicFrameMkLst>
        </pc:graphicFrameChg>
      </pc:sldChg>
      <pc:sldChg chg="addSp modSp mod modAnim">
        <pc:chgData name="Kyle Skaff" userId="7b1e7ff7-00b0-4105-abc2-dfa9d253c29c" providerId="ADAL" clId="{7E46B04B-A13E-4975-83BE-C93DF58EE9BE}" dt="2024-03-08T17:00:34.226" v="222" actId="208"/>
        <pc:sldMkLst>
          <pc:docMk/>
          <pc:sldMk cId="2363826561" sldId="259"/>
        </pc:sldMkLst>
        <pc:cxnChg chg="add mod">
          <ac:chgData name="Kyle Skaff" userId="7b1e7ff7-00b0-4105-abc2-dfa9d253c29c" providerId="ADAL" clId="{7E46B04B-A13E-4975-83BE-C93DF58EE9BE}" dt="2024-03-08T16:20:23.968" v="212" actId="1035"/>
          <ac:cxnSpMkLst>
            <pc:docMk/>
            <pc:sldMk cId="2363826561" sldId="259"/>
            <ac:cxnSpMk id="8" creationId="{57C71930-D31F-A31C-16B0-C592D87CEF61}"/>
          </ac:cxnSpMkLst>
        </pc:cxnChg>
        <pc:cxnChg chg="add mod">
          <ac:chgData name="Kyle Skaff" userId="7b1e7ff7-00b0-4105-abc2-dfa9d253c29c" providerId="ADAL" clId="{7E46B04B-A13E-4975-83BE-C93DF58EE9BE}" dt="2024-03-08T17:00:08.738" v="217" actId="208"/>
          <ac:cxnSpMkLst>
            <pc:docMk/>
            <pc:sldMk cId="2363826561" sldId="259"/>
            <ac:cxnSpMk id="9" creationId="{21725BD5-8D13-85B3-DE20-C118E98E4835}"/>
          </ac:cxnSpMkLst>
        </pc:cxnChg>
        <pc:cxnChg chg="mod">
          <ac:chgData name="Kyle Skaff" userId="7b1e7ff7-00b0-4105-abc2-dfa9d253c29c" providerId="ADAL" clId="{7E46B04B-A13E-4975-83BE-C93DF58EE9BE}" dt="2024-03-08T16:19:55.737" v="202" actId="14100"/>
          <ac:cxnSpMkLst>
            <pc:docMk/>
            <pc:sldMk cId="2363826561" sldId="259"/>
            <ac:cxnSpMk id="12" creationId="{00000000-0000-0000-0000-000000000000}"/>
          </ac:cxnSpMkLst>
        </pc:cxnChg>
        <pc:cxnChg chg="add mod">
          <ac:chgData name="Kyle Skaff" userId="7b1e7ff7-00b0-4105-abc2-dfa9d253c29c" providerId="ADAL" clId="{7E46B04B-A13E-4975-83BE-C93DF58EE9BE}" dt="2024-03-08T17:00:34.226" v="222" actId="208"/>
          <ac:cxnSpMkLst>
            <pc:docMk/>
            <pc:sldMk cId="2363826561" sldId="259"/>
            <ac:cxnSpMk id="13" creationId="{C1058714-5617-2EC6-4D95-1BC8BB561C68}"/>
          </ac:cxnSpMkLst>
        </pc:cxnChg>
      </pc:sldChg>
      <pc:sldChg chg="add">
        <pc:chgData name="Kyle Skaff" userId="7b1e7ff7-00b0-4105-abc2-dfa9d253c29c" providerId="ADAL" clId="{7E46B04B-A13E-4975-83BE-C93DF58EE9BE}" dt="2024-03-08T17:16:27.616" v="289"/>
        <pc:sldMkLst>
          <pc:docMk/>
          <pc:sldMk cId="0" sldId="27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AB51-16FD-4383-A880-AA274735738B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E2651-2166-44A3-BCE4-699D19EA5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08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AB51-16FD-4383-A880-AA274735738B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E2651-2166-44A3-BCE4-699D19EA5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19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AB51-16FD-4383-A880-AA274735738B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E2651-2166-44A3-BCE4-699D19EA5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34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AB51-16FD-4383-A880-AA274735738B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E2651-2166-44A3-BCE4-699D19EA5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130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AB51-16FD-4383-A880-AA274735738B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E2651-2166-44A3-BCE4-699D19EA5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86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AB51-16FD-4383-A880-AA274735738B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E2651-2166-44A3-BCE4-699D19EA5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506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AB51-16FD-4383-A880-AA274735738B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E2651-2166-44A3-BCE4-699D19EA5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98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AB51-16FD-4383-A880-AA274735738B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E2651-2166-44A3-BCE4-699D19EA5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029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AB51-16FD-4383-A880-AA274735738B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E2651-2166-44A3-BCE4-699D19EA5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39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AB51-16FD-4383-A880-AA274735738B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E2651-2166-44A3-BCE4-699D19EA5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3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AB51-16FD-4383-A880-AA274735738B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E2651-2166-44A3-BCE4-699D19EA5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1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BAB51-16FD-4383-A880-AA274735738B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E2651-2166-44A3-BCE4-699D19EA5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627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786" y="578837"/>
            <a:ext cx="9144000" cy="1677801"/>
          </a:xfrm>
        </p:spPr>
        <p:txBody>
          <a:bodyPr>
            <a:normAutofit/>
          </a:bodyPr>
          <a:lstStyle/>
          <a:p>
            <a:r>
              <a:rPr lang="en-US" sz="9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Lab: Bite Marks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F9ABA9-BB92-E3A9-BFD2-0446AEBAA75F}"/>
              </a:ext>
            </a:extLst>
          </p:cNvPr>
          <p:cNvSpPr txBox="1"/>
          <p:nvPr/>
        </p:nvSpPr>
        <p:spPr>
          <a:xfrm>
            <a:off x="2265027" y="2466363"/>
            <a:ext cx="615751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u="sng" dirty="0"/>
              <a:t>Materials</a:t>
            </a:r>
            <a:r>
              <a:rPr lang="en-US" sz="360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½ of a Styrofoam plate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Scissors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Ruler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Paper Towel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31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35" y="-257580"/>
            <a:ext cx="10515600" cy="1325563"/>
          </a:xfrm>
        </p:spPr>
        <p:txBody>
          <a:bodyPr>
            <a:normAutofit/>
          </a:bodyPr>
          <a:lstStyle/>
          <a:p>
            <a:r>
              <a:rPr lang="en-US" sz="3400" u="sng" dirty="0">
                <a:latin typeface="+mn-lt"/>
              </a:rPr>
              <a:t>Procedure: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89" y="769557"/>
            <a:ext cx="11502759" cy="5103207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200" dirty="0"/>
              <a:t>Each student needs one half of a </a:t>
            </a:r>
            <a:r>
              <a:rPr lang="en-US" sz="3200" dirty="0" err="1"/>
              <a:t>styrofoam</a:t>
            </a:r>
            <a:r>
              <a:rPr lang="en-US" sz="3200" dirty="0"/>
              <a:t> plate</a:t>
            </a:r>
          </a:p>
          <a:p>
            <a:pPr marL="514350" indent="-514350">
              <a:buAutoNum type="arabicPeriod"/>
            </a:pPr>
            <a:r>
              <a:rPr lang="en-US" sz="3200" dirty="0"/>
              <a:t>Cut TWO “rectangular” pieces using your half plate.</a:t>
            </a:r>
          </a:p>
          <a:p>
            <a:pPr marL="514350" indent="-514350">
              <a:buAutoNum type="arabicPeriod"/>
            </a:pPr>
            <a:r>
              <a:rPr lang="en-US" sz="3200" b="1" u="sng" dirty="0"/>
              <a:t>Label</a:t>
            </a:r>
            <a:r>
              <a:rPr lang="en-US" sz="3200" dirty="0"/>
              <a:t> one </a:t>
            </a:r>
            <a:r>
              <a:rPr lang="en-US" sz="3200" dirty="0">
                <a:solidFill>
                  <a:srgbClr val="FF0000"/>
                </a:solidFill>
              </a:rPr>
              <a:t>maxilla</a:t>
            </a:r>
            <a:r>
              <a:rPr lang="en-US" sz="3200" dirty="0"/>
              <a:t> (top) and one </a:t>
            </a:r>
            <a:r>
              <a:rPr lang="en-US" sz="3200" dirty="0">
                <a:solidFill>
                  <a:srgbClr val="FF0000"/>
                </a:solidFill>
              </a:rPr>
              <a:t>mandible</a:t>
            </a:r>
            <a:r>
              <a:rPr lang="en-US" sz="3200" dirty="0"/>
              <a:t> (bottom) with a pen.</a:t>
            </a:r>
          </a:p>
          <a:p>
            <a:pPr marL="514350" indent="-514350">
              <a:buAutoNum type="arabicPeriod"/>
            </a:pPr>
            <a:r>
              <a:rPr lang="en-US" sz="3200" dirty="0"/>
              <a:t>Put both of the Styrofoam rectangles as far back into your mouth as possible </a:t>
            </a:r>
            <a:r>
              <a:rPr lang="en-US" sz="3200" u="sng" dirty="0"/>
              <a:t>so you can get an impression of your molars too</a:t>
            </a:r>
            <a:r>
              <a:rPr lang="en-US" sz="3200" dirty="0"/>
              <a:t>!!</a:t>
            </a:r>
          </a:p>
          <a:p>
            <a:pPr marL="514350" indent="-514350">
              <a:buAutoNum type="arabicPeriod"/>
            </a:pPr>
            <a:r>
              <a:rPr lang="en-US" sz="3200" dirty="0"/>
              <a:t>Bite down </a:t>
            </a:r>
            <a:r>
              <a:rPr lang="en-US" sz="3200" b="1" i="1" u="sng" dirty="0"/>
              <a:t>firmly</a:t>
            </a:r>
            <a:r>
              <a:rPr lang="en-US" sz="3200" dirty="0"/>
              <a:t>!! </a:t>
            </a:r>
            <a:r>
              <a:rPr lang="en-US" sz="3200" b="1" i="1" u="sng" dirty="0">
                <a:solidFill>
                  <a:srgbClr val="FF0000"/>
                </a:solidFill>
              </a:rPr>
              <a:t>(but DON’T bite through!)</a:t>
            </a:r>
          </a:p>
          <a:p>
            <a:pPr marL="514350" indent="-514350">
              <a:buAutoNum type="arabicPeriod"/>
            </a:pPr>
            <a:r>
              <a:rPr lang="en-US" sz="3200" b="1" i="1" u="sng" dirty="0">
                <a:solidFill>
                  <a:srgbClr val="FF0000"/>
                </a:solidFill>
              </a:rPr>
              <a:t>Rinse off your impressions in the sink with </a:t>
            </a:r>
            <a:r>
              <a:rPr lang="en-US" sz="3200" b="1" i="1" u="sng">
                <a:solidFill>
                  <a:srgbClr val="FF0000"/>
                </a:solidFill>
              </a:rPr>
              <a:t>soap!!!!!!!!!</a:t>
            </a:r>
            <a:endParaRPr lang="en-US" sz="3200" b="1" i="1" u="sng" dirty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en-US" sz="3200" dirty="0"/>
              <a:t>Set them on a paper towel to analyze. </a:t>
            </a:r>
          </a:p>
          <a:p>
            <a:endParaRPr lang="en-US" dirty="0"/>
          </a:p>
        </p:txBody>
      </p:sp>
      <p:pic>
        <p:nvPicPr>
          <p:cNvPr id="1026" name="Picture 2" descr="Image result for maxilla vs mand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8542" y="4540263"/>
            <a:ext cx="3453458" cy="2107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9787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37786"/>
            <a:ext cx="10515600" cy="1325563"/>
          </a:xfrm>
        </p:spPr>
        <p:txBody>
          <a:bodyPr/>
          <a:lstStyle/>
          <a:p>
            <a:r>
              <a:rPr lang="en-US" dirty="0"/>
              <a:t>Dental Impressions Set-Up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84" r="7180"/>
          <a:stretch/>
        </p:blipFill>
        <p:spPr>
          <a:xfrm>
            <a:off x="1048389" y="1740669"/>
            <a:ext cx="4597052" cy="4351338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589093" y="2920286"/>
            <a:ext cx="1778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Student 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79071" y="4570959"/>
            <a:ext cx="1778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Student B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988" y="3945366"/>
            <a:ext cx="4251542" cy="2837905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586" y="87682"/>
            <a:ext cx="5123146" cy="3349399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ectangle 8"/>
          <p:cNvSpPr/>
          <p:nvPr/>
        </p:nvSpPr>
        <p:spPr>
          <a:xfrm rot="21171644">
            <a:off x="8287562" y="647743"/>
            <a:ext cx="764088" cy="1014609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21365987">
            <a:off x="9301492" y="584040"/>
            <a:ext cx="764088" cy="1014609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21361345">
            <a:off x="8470958" y="1962520"/>
            <a:ext cx="764088" cy="1014609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365987">
            <a:off x="9484888" y="1898817"/>
            <a:ext cx="764088" cy="1014609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622932" y="419529"/>
            <a:ext cx="1778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Student 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20800" y="2920822"/>
            <a:ext cx="1778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Student 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008019" y="4190712"/>
            <a:ext cx="1114332" cy="36633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Maxilla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144202" y="4265620"/>
            <a:ext cx="1114332" cy="36633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Mandible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585" y="921578"/>
            <a:ext cx="10708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1.)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556608" y="629892"/>
            <a:ext cx="10708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2.)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628902" y="3739962"/>
            <a:ext cx="10708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3.)</a:t>
            </a:r>
          </a:p>
        </p:txBody>
      </p:sp>
    </p:spTree>
    <p:extLst>
      <p:ext uri="{BB962C8B-B14F-4D97-AF65-F5344CB8AC3E}">
        <p14:creationId xmlns:p14="http://schemas.microsoft.com/office/powerpoint/2010/main" val="22808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 animBg="1"/>
      <p:bldP spid="16" grpId="0" animBg="1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089" y="29812"/>
            <a:ext cx="10515600" cy="1325563"/>
          </a:xfrm>
        </p:spPr>
        <p:txBody>
          <a:bodyPr/>
          <a:lstStyle/>
          <a:p>
            <a:r>
              <a:rPr lang="en-US" b="1" u="sng" dirty="0"/>
              <a:t>Post Lab Analysis: 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1289136" y="1180797"/>
            <a:ext cx="10515600" cy="5197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/>
              <a:t>Copy this chart and fill in </a:t>
            </a:r>
            <a:r>
              <a:rPr lang="en-US" sz="2400" b="1" i="1" u="sng" dirty="0">
                <a:solidFill>
                  <a:srgbClr val="FF0000"/>
                </a:solidFill>
              </a:rPr>
              <a:t>ALL</a:t>
            </a:r>
            <a:r>
              <a:rPr lang="en-US" sz="2400" dirty="0"/>
              <a:t> of the measurements below.  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457200" indent="-457200">
              <a:buAutoNum type="arabicPeriod" startAt="2"/>
            </a:pPr>
            <a:r>
              <a:rPr lang="en-US" sz="2400" dirty="0"/>
              <a:t>Identify </a:t>
            </a:r>
            <a:r>
              <a:rPr lang="en-US" sz="2400" dirty="0">
                <a:solidFill>
                  <a:srgbClr val="FF0000"/>
                </a:solidFill>
              </a:rPr>
              <a:t>at least 5 unique</a:t>
            </a:r>
            <a:r>
              <a:rPr lang="en-US" sz="2400" dirty="0"/>
              <a:t> areas on </a:t>
            </a:r>
            <a:r>
              <a:rPr lang="en-US" sz="2400" b="1" i="1" u="sng" dirty="0"/>
              <a:t>your</a:t>
            </a:r>
            <a:r>
              <a:rPr lang="en-US" sz="2400" dirty="0"/>
              <a:t> maxilla and mandible. </a:t>
            </a:r>
          </a:p>
          <a:p>
            <a:pPr marL="457200" indent="-457200">
              <a:buAutoNum type="arabicPeriod" startAt="2"/>
            </a:pPr>
            <a:r>
              <a:rPr lang="en-US" sz="2400" dirty="0"/>
              <a:t>Identify </a:t>
            </a:r>
            <a:r>
              <a:rPr lang="en-US" sz="2400" dirty="0">
                <a:solidFill>
                  <a:srgbClr val="FF0000"/>
                </a:solidFill>
              </a:rPr>
              <a:t>at least 2 unique</a:t>
            </a:r>
            <a:r>
              <a:rPr lang="en-US" sz="2400" dirty="0"/>
              <a:t> individual characteristics between you and a friend.</a:t>
            </a:r>
          </a:p>
          <a:p>
            <a:pPr marL="457200" indent="-457200">
              <a:buAutoNum type="arabicPeriod" startAt="2"/>
            </a:pPr>
            <a:r>
              <a:rPr lang="en-US" sz="3600" dirty="0">
                <a:solidFill>
                  <a:srgbClr val="FF0000"/>
                </a:solidFill>
              </a:rPr>
              <a:t>Throw away your bite mark impressions!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299430"/>
              </p:ext>
            </p:extLst>
          </p:nvPr>
        </p:nvGraphicFramePr>
        <p:xfrm>
          <a:off x="1181819" y="1687403"/>
          <a:ext cx="10354652" cy="302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0068">
                  <a:extLst>
                    <a:ext uri="{9D8B030D-6E8A-4147-A177-3AD203B41FA5}">
                      <a16:colId xmlns:a16="http://schemas.microsoft.com/office/drawing/2014/main" val="713627930"/>
                    </a:ext>
                  </a:extLst>
                </a:gridCol>
                <a:gridCol w="2981543">
                  <a:extLst>
                    <a:ext uri="{9D8B030D-6E8A-4147-A177-3AD203B41FA5}">
                      <a16:colId xmlns:a16="http://schemas.microsoft.com/office/drawing/2014/main" val="2891193422"/>
                    </a:ext>
                  </a:extLst>
                </a:gridCol>
                <a:gridCol w="3323041">
                  <a:extLst>
                    <a:ext uri="{9D8B030D-6E8A-4147-A177-3AD203B41FA5}">
                      <a16:colId xmlns:a16="http://schemas.microsoft.com/office/drawing/2014/main" val="37146281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Maxilla (</a:t>
                      </a:r>
                      <a:r>
                        <a:rPr lang="en-US" sz="2400" i="1" dirty="0" err="1">
                          <a:solidFill>
                            <a:schemeClr val="tx1"/>
                          </a:solidFill>
                        </a:rPr>
                        <a:t>Mx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) Top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Mandible (</a:t>
                      </a:r>
                      <a:r>
                        <a:rPr lang="en-US" sz="2400" i="1" dirty="0" err="1">
                          <a:solidFill>
                            <a:schemeClr val="tx1"/>
                          </a:solidFill>
                        </a:rPr>
                        <a:t>Mn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) Bottom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08961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Width of </a:t>
                      </a:r>
                      <a:r>
                        <a:rPr lang="en-US" sz="2400" u="sng" dirty="0"/>
                        <a:t>outside</a:t>
                      </a:r>
                      <a:r>
                        <a:rPr lang="en-US" sz="2400" baseline="0" dirty="0"/>
                        <a:t> back molars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mm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81637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Width of </a:t>
                      </a:r>
                      <a:r>
                        <a:rPr lang="en-US" sz="2400" u="sng" dirty="0"/>
                        <a:t>inside</a:t>
                      </a:r>
                      <a:r>
                        <a:rPr lang="en-US" sz="2400" dirty="0"/>
                        <a:t> back molars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64542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Distance b/w Canines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17458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32463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24203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223418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38861" y="3556695"/>
            <a:ext cx="3887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Choose 3 measurements of your own!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45938" y="4315292"/>
            <a:ext cx="2532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Choose your own!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348837-FF1B-8C6D-F0E6-A2C353170220}"/>
              </a:ext>
            </a:extLst>
          </p:cNvPr>
          <p:cNvSpPr txBox="1"/>
          <p:nvPr/>
        </p:nvSpPr>
        <p:spPr>
          <a:xfrm>
            <a:off x="1243063" y="3967359"/>
            <a:ext cx="2532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Choose your own!</a:t>
            </a:r>
          </a:p>
        </p:txBody>
      </p:sp>
    </p:spTree>
    <p:extLst>
      <p:ext uri="{BB962C8B-B14F-4D97-AF65-F5344CB8AC3E}">
        <p14:creationId xmlns:p14="http://schemas.microsoft.com/office/powerpoint/2010/main" val="638951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549" y="141841"/>
            <a:ext cx="10515600" cy="1325563"/>
          </a:xfrm>
        </p:spPr>
        <p:txBody>
          <a:bodyPr/>
          <a:lstStyle/>
          <a:p>
            <a:r>
              <a:rPr lang="en-US" dirty="0"/>
              <a:t>Human Teeth</a:t>
            </a:r>
          </a:p>
        </p:txBody>
      </p:sp>
      <p:pic>
        <p:nvPicPr>
          <p:cNvPr id="2052" name="Picture 4" descr="Image result for human teeth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053" y="1339632"/>
            <a:ext cx="5990045" cy="522767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5010411" y="3920646"/>
            <a:ext cx="2592888" cy="25052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5377490" y="3953469"/>
            <a:ext cx="1858730" cy="2568"/>
          </a:xfrm>
          <a:prstGeom prst="straightConnector1">
            <a:avLst/>
          </a:prstGeom>
          <a:ln w="762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96" y="2970012"/>
            <a:ext cx="3146425" cy="1966913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Arrow Connector 11"/>
          <p:cNvCxnSpPr>
            <a:cxnSpLocks/>
          </p:cNvCxnSpPr>
          <p:nvPr/>
        </p:nvCxnSpPr>
        <p:spPr>
          <a:xfrm>
            <a:off x="5753819" y="2602347"/>
            <a:ext cx="1078302" cy="0"/>
          </a:xfrm>
          <a:prstGeom prst="straightConnector1">
            <a:avLst/>
          </a:prstGeom>
          <a:ln w="76200"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7C71930-D31F-A31C-16B0-C592D87CEF61}"/>
              </a:ext>
            </a:extLst>
          </p:cNvPr>
          <p:cNvCxnSpPr>
            <a:cxnSpLocks/>
          </p:cNvCxnSpPr>
          <p:nvPr/>
        </p:nvCxnSpPr>
        <p:spPr>
          <a:xfrm>
            <a:off x="5768199" y="5722234"/>
            <a:ext cx="1078302" cy="0"/>
          </a:xfrm>
          <a:prstGeom prst="straightConnector1">
            <a:avLst/>
          </a:prstGeom>
          <a:ln w="76200"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1725BD5-8D13-85B3-DE20-C118E98E4835}"/>
              </a:ext>
            </a:extLst>
          </p:cNvPr>
          <p:cNvCxnSpPr>
            <a:cxnSpLocks/>
          </p:cNvCxnSpPr>
          <p:nvPr/>
        </p:nvCxnSpPr>
        <p:spPr>
          <a:xfrm>
            <a:off x="5098570" y="4237834"/>
            <a:ext cx="2415038" cy="0"/>
          </a:xfrm>
          <a:prstGeom prst="straightConnector1">
            <a:avLst/>
          </a:prstGeom>
          <a:ln w="76200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1058714-5617-2EC6-4D95-1BC8BB561C68}"/>
              </a:ext>
            </a:extLst>
          </p:cNvPr>
          <p:cNvCxnSpPr>
            <a:cxnSpLocks/>
          </p:cNvCxnSpPr>
          <p:nvPr/>
        </p:nvCxnSpPr>
        <p:spPr>
          <a:xfrm>
            <a:off x="6292970" y="4227495"/>
            <a:ext cx="13119" cy="1767863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82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D77C3D17-7868-CAE7-094F-983B01DC37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-76200"/>
            <a:ext cx="8229600" cy="1143000"/>
          </a:xfrm>
        </p:spPr>
        <p:txBody>
          <a:bodyPr/>
          <a:lstStyle/>
          <a:p>
            <a:r>
              <a:rPr lang="en-US" altLang="en-US" u="sng"/>
              <a:t>Tooth Number Chart</a:t>
            </a:r>
          </a:p>
        </p:txBody>
      </p:sp>
      <p:pic>
        <p:nvPicPr>
          <p:cNvPr id="15362" name="Picture 2" descr="Teeth Numbers and Names - Human Teeth Chart">
            <a:extLst>
              <a:ext uri="{FF2B5EF4-FFF2-40B4-BE49-F238E27FC236}">
                <a16:creationId xmlns:a16="http://schemas.microsoft.com/office/drawing/2014/main" id="{4815838B-0851-DDF4-A6A1-A3659D2A8F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/>
          <a:srcRect l="3478" t="2703" r="6088" b="2820"/>
          <a:stretch/>
        </p:blipFill>
        <p:spPr bwMode="auto">
          <a:xfrm>
            <a:off x="1981200" y="1022351"/>
            <a:ext cx="4343400" cy="5597525"/>
          </a:xfrm>
          <a:prstGeom prst="rect">
            <a:avLst/>
          </a:prstGeom>
          <a:ln w="38100">
            <a:solidFill>
              <a:srgbClr val="FF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100" name="TextBox 3">
            <a:extLst>
              <a:ext uri="{FF2B5EF4-FFF2-40B4-BE49-F238E27FC236}">
                <a16:creationId xmlns:a16="http://schemas.microsoft.com/office/drawing/2014/main" id="{AFFE78E8-D1CE-B378-D12C-EE011B850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070101"/>
            <a:ext cx="3048000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800" b="1" i="1" u="sng">
                <a:solidFill>
                  <a:srgbClr val="00B0F0"/>
                </a:solidFill>
              </a:rPr>
              <a:t>Tooth Rotation</a:t>
            </a:r>
          </a:p>
          <a:p>
            <a:pPr>
              <a:spcBef>
                <a:spcPct val="0"/>
              </a:spcBef>
            </a:pPr>
            <a:r>
              <a:rPr lang="en-US" altLang="en-US" sz="2800" b="1" i="1" u="sng">
                <a:solidFill>
                  <a:srgbClr val="00B0F0"/>
                </a:solidFill>
              </a:rPr>
              <a:t>Arch Width</a:t>
            </a:r>
            <a:endParaRPr lang="en-US" altLang="en-US" sz="2800" i="1" u="sng"/>
          </a:p>
          <a:p>
            <a:pPr>
              <a:spcBef>
                <a:spcPct val="0"/>
              </a:spcBef>
            </a:pPr>
            <a:r>
              <a:rPr lang="en-US" altLang="en-US" sz="2800"/>
              <a:t>Dental Work</a:t>
            </a:r>
          </a:p>
          <a:p>
            <a:pPr>
              <a:spcBef>
                <a:spcPct val="0"/>
              </a:spcBef>
            </a:pPr>
            <a:r>
              <a:rPr lang="en-US" altLang="en-US" sz="2800"/>
              <a:t>Wear Patterns</a:t>
            </a:r>
          </a:p>
        </p:txBody>
      </p:sp>
      <p:sp>
        <p:nvSpPr>
          <p:cNvPr id="4101" name="TextBox 5">
            <a:extLst>
              <a:ext uri="{FF2B5EF4-FFF2-40B4-BE49-F238E27FC236}">
                <a16:creationId xmlns:a16="http://schemas.microsoft.com/office/drawing/2014/main" id="{D88EA036-BCF0-E6E5-A565-8505B8B2C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1524000"/>
            <a:ext cx="21336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u="sng">
                <a:solidFill>
                  <a:srgbClr val="FF0000"/>
                </a:solidFill>
              </a:rPr>
              <a:t>EVIDENCE</a:t>
            </a:r>
            <a:r>
              <a:rPr lang="en-US" altLang="en-US" sz="280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4102" name="TextBox 6">
            <a:extLst>
              <a:ext uri="{FF2B5EF4-FFF2-40B4-BE49-F238E27FC236}">
                <a16:creationId xmlns:a16="http://schemas.microsoft.com/office/drawing/2014/main" id="{E9AFC333-778D-8032-B785-4796D66A0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1614" y="4648201"/>
            <a:ext cx="427037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600">
                <a:solidFill>
                  <a:srgbClr val="00B050"/>
                </a:solidFill>
              </a:rPr>
              <a:t>*Mx = Maxilla (</a:t>
            </a:r>
            <a:r>
              <a:rPr lang="en-US" altLang="en-US" sz="2600" b="1" i="1" u="sng">
                <a:solidFill>
                  <a:srgbClr val="00B050"/>
                </a:solidFill>
              </a:rPr>
              <a:t>top</a:t>
            </a:r>
            <a:r>
              <a:rPr lang="en-US" altLang="en-US" sz="2600">
                <a:solidFill>
                  <a:srgbClr val="00B050"/>
                </a:solidFill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600">
                <a:solidFill>
                  <a:srgbClr val="00B050"/>
                </a:solidFill>
              </a:rPr>
              <a:t>*Mn = Mandible (</a:t>
            </a:r>
            <a:r>
              <a:rPr lang="en-US" altLang="en-US" sz="2600" b="1" i="1" u="sng">
                <a:solidFill>
                  <a:srgbClr val="00B050"/>
                </a:solidFill>
              </a:rPr>
              <a:t>bottom</a:t>
            </a:r>
            <a:r>
              <a:rPr lang="en-US" altLang="en-US" sz="2600">
                <a:solidFill>
                  <a:srgbClr val="00B050"/>
                </a:solidFill>
              </a:rPr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246</Words>
  <Application>Microsoft Office PowerPoint</Application>
  <PresentationFormat>Widescreen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Lab: Bite Marks</vt:lpstr>
      <vt:lpstr>Procedure:</vt:lpstr>
      <vt:lpstr>Dental Impressions Set-Up</vt:lpstr>
      <vt:lpstr>Post Lab Analysis: </vt:lpstr>
      <vt:lpstr>Human Teeth</vt:lpstr>
      <vt:lpstr>Tooth Number Chart</vt:lpstr>
    </vt:vector>
  </TitlesOfParts>
  <Company>CVUSD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Bite Mark Labette</dc:title>
  <dc:creator>Koenig, Stephanie A</dc:creator>
  <cp:lastModifiedBy>Kyle Skaff</cp:lastModifiedBy>
  <cp:revision>43</cp:revision>
  <dcterms:created xsi:type="dcterms:W3CDTF">2017-04-19T17:11:19Z</dcterms:created>
  <dcterms:modified xsi:type="dcterms:W3CDTF">2024-03-08T17:16:30Z</dcterms:modified>
</cp:coreProperties>
</file>