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Skaff" userId="7b1e7ff7-00b0-4105-abc2-dfa9d253c29c" providerId="ADAL" clId="{25E7FC6A-F10E-4D07-A967-043ECEDEF9A0}"/>
    <pc:docChg chg="modSld">
      <pc:chgData name="Kyle Skaff" userId="7b1e7ff7-00b0-4105-abc2-dfa9d253c29c" providerId="ADAL" clId="{25E7FC6A-F10E-4D07-A967-043ECEDEF9A0}" dt="2024-02-29T16:23:14.497" v="6" actId="14100"/>
      <pc:docMkLst>
        <pc:docMk/>
      </pc:docMkLst>
      <pc:sldChg chg="modSp mod">
        <pc:chgData name="Kyle Skaff" userId="7b1e7ff7-00b0-4105-abc2-dfa9d253c29c" providerId="ADAL" clId="{25E7FC6A-F10E-4D07-A967-043ECEDEF9A0}" dt="2024-02-29T16:23:14.497" v="6" actId="14100"/>
        <pc:sldMkLst>
          <pc:docMk/>
          <pc:sldMk cId="3942430379" sldId="256"/>
        </pc:sldMkLst>
        <pc:spChg chg="mod">
          <ac:chgData name="Kyle Skaff" userId="7b1e7ff7-00b0-4105-abc2-dfa9d253c29c" providerId="ADAL" clId="{25E7FC6A-F10E-4D07-A967-043ECEDEF9A0}" dt="2024-02-29T16:23:02.977" v="3" actId="403"/>
          <ac:spMkLst>
            <pc:docMk/>
            <pc:sldMk cId="3942430379" sldId="256"/>
            <ac:spMk id="2" creationId="{F74D2699-361C-7986-4AB6-D20BB2A597EC}"/>
          </ac:spMkLst>
        </pc:spChg>
        <pc:spChg chg="mod">
          <ac:chgData name="Kyle Skaff" userId="7b1e7ff7-00b0-4105-abc2-dfa9d253c29c" providerId="ADAL" clId="{25E7FC6A-F10E-4D07-A967-043ECEDEF9A0}" dt="2024-02-29T16:23:14.497" v="6" actId="14100"/>
          <ac:spMkLst>
            <pc:docMk/>
            <pc:sldMk cId="3942430379" sldId="256"/>
            <ac:spMk id="3" creationId="{42040769-DAAF-648B-B80D-D8E49C06EC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4061-0BD5-2BEA-4C6E-C7B7E2682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846B9-7D44-02B4-EE0E-1ABEB1536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A1E5-E733-11ED-0C1F-2BD53791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2B0B0-992D-B4D8-7B68-E9BABC98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3E3FA-12E2-E231-41D5-CE840AF1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D7ED-93E9-AFC1-B4D6-EBF4B96F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7186F-806C-711E-D147-22A7E9F36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1440-72C3-DD52-EF6E-E9185BB8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933A2-55A9-9778-C766-CE796A96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B3C63-51BF-9844-3BBD-06C625D0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2ACAA4-C4F5-87C2-1B75-5E681D1B9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1181-E424-3B50-CC14-F3520BF8E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30BEF-6C83-3528-11B6-DC926EB7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D7C6D-B220-3AF3-BAAD-547CD2C2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5A8C0-4BCE-F527-4E37-B657F57D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2C62-9640-7D09-8640-4801DB0F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137A1-A935-0E77-CC4E-ADE2EE65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8603-5085-7762-A9EC-A636FD0E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17B45-33A5-2FB5-82AC-ABB42730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1B2-A03F-D54F-9760-4C920E74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589C-B051-68A2-BBA0-0AF7BD00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B0C7-81F4-181F-3348-43EA2C337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11739-2E07-2B9D-893E-3D478AD0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76F8C-1892-B0FE-8126-10D76A2C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BB722-1B7A-86D4-9B08-837EE91A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6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6B59-2E15-D674-5FB0-D0E9D037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7E20-85B3-22C0-5E14-8E96B1B98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3ECC8-74D0-3E9A-9EE6-7F08AD1FA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C2A2E-AAAF-8ECE-E705-472D3BFD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9CD93-8C52-6C28-2199-F45982EA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6FC60-4777-C507-7AF5-F28F469D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CB87-A36D-0A16-D17E-48C38F5C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FEB91-F7B3-1E76-BF66-A95DAA441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8AB85-7C40-1E16-E0ED-0813BF414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BC55-0F63-BF2A-C6E3-03AAD74EE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586F7-03A1-28F7-201F-F237CAD9A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2189B-9C9F-6835-C334-D9199B3D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FCFBB-3103-F38D-D64F-8DAE385E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A8D01-5C52-2D47-3A1B-1FD262A9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B972-33A6-12CE-B264-FDD16BCC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CA770-7E0A-76B2-B3F0-198EAA9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B02CE-3E97-2834-33A1-94744B5E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C1283-B9D4-9F87-C8BB-884A1E94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34563-2A20-57B0-F3C6-02AB77F3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2E053-E2C9-6188-371C-4B5DBE0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B43DF-EC2C-9C21-8298-C340B50D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1AF0-32FC-873A-A0B5-AD14641C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AFA1-B3BB-A7D0-A94B-0E3C23E0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5C4D8-5C96-9344-5773-7A6B9051D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C9E8-3829-79D9-D1C2-1B554131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F594E-4AD0-E9A0-F825-93116B88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EBD19-6635-6BEC-FD04-E9EFA4C9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F2E5-9DC6-53D9-321E-44CA29E7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9C792-D18D-3FB3-0F23-8E9F92584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F5FF3-7271-2596-F456-2AA0C3390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41C70-B207-F4FB-8111-F1E42100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4B796-A1FD-48D2-0E39-EBC067BC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EE1FA-5FFE-89D3-B350-8ABA1FBD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7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5B6089-B0D1-3D72-474E-C01603CA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AF1CF-851C-52BD-41D5-D60E5F3A2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C59D1-39F3-BB9D-8B4D-8CF571338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B43F8-C1F9-405D-B2F8-7C15FFC7E45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9EEE-735E-AD67-998D-7D5BA0F85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1781C-A263-8558-F3E6-A664563BD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0C23-61AD-49E6-9B20-9D26EA39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D2699-361C-7986-4AB6-D20BB2A5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21" y="1122363"/>
            <a:ext cx="11309230" cy="2387600"/>
          </a:xfrm>
        </p:spPr>
        <p:txBody>
          <a:bodyPr>
            <a:normAutofit/>
          </a:bodyPr>
          <a:lstStyle/>
          <a:p>
            <a:r>
              <a:rPr 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Bullet Trajectory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0769-DAAF-648B-B80D-D8E49C06E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21" y="3602038"/>
            <a:ext cx="11309230" cy="16557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Please take out a blank sheet of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Please put your heading (</a:t>
            </a:r>
            <a:r>
              <a:rPr lang="en-US" sz="2800" b="1" i="1" dirty="0"/>
              <a:t>Name, Date, Per.</a:t>
            </a:r>
            <a:r>
              <a:rPr lang="en-US" sz="2800" dirty="0"/>
              <a:t>) in the top right corner</a:t>
            </a:r>
          </a:p>
        </p:txBody>
      </p:sp>
    </p:spTree>
    <p:extLst>
      <p:ext uri="{BB962C8B-B14F-4D97-AF65-F5344CB8AC3E}">
        <p14:creationId xmlns:p14="http://schemas.microsoft.com/office/powerpoint/2010/main" val="394243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3DF1-AD80-6E51-357B-620BF0EE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661939"/>
            <a:ext cx="10515600" cy="1325563"/>
          </a:xfrm>
        </p:spPr>
        <p:txBody>
          <a:bodyPr/>
          <a:lstStyle/>
          <a:p>
            <a:r>
              <a:rPr lang="en-US" b="1" u="sng" dirty="0"/>
              <a:t>Law of Tangents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6FD0-314C-B747-64FB-861C1F69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4800"/>
            <a:ext cx="5025705" cy="657516"/>
          </a:xfrm>
        </p:spPr>
        <p:txBody>
          <a:bodyPr/>
          <a:lstStyle/>
          <a:p>
            <a:r>
              <a:rPr lang="en-US" i="1" dirty="0"/>
              <a:t>Tan</a:t>
            </a:r>
            <a:r>
              <a:rPr lang="en-US" dirty="0"/>
              <a:t> of an </a:t>
            </a:r>
            <a:r>
              <a:rPr lang="en-US" dirty="0">
                <a:solidFill>
                  <a:srgbClr val="FF0000"/>
                </a:solidFill>
              </a:rPr>
              <a:t>angle of elevation</a:t>
            </a:r>
            <a:r>
              <a:rPr lang="en-US" dirty="0"/>
              <a:t>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EBF4D-99A0-47D1-69E1-7C51F0909495}"/>
              </a:ext>
            </a:extLst>
          </p:cNvPr>
          <p:cNvSpPr txBox="1"/>
          <p:nvPr/>
        </p:nvSpPr>
        <p:spPr>
          <a:xfrm>
            <a:off x="5368953" y="2264559"/>
            <a:ext cx="293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Opposite side (</a:t>
            </a:r>
            <a:r>
              <a:rPr lang="en-US" sz="2800" u="sng" dirty="0">
                <a:solidFill>
                  <a:srgbClr val="00B050"/>
                </a:solidFill>
              </a:rPr>
              <a:t>B</a:t>
            </a:r>
            <a:r>
              <a:rPr lang="en-US" sz="2800" u="sng" dirty="0"/>
              <a:t>)</a:t>
            </a:r>
          </a:p>
          <a:p>
            <a:r>
              <a:rPr lang="en-US" sz="2800" dirty="0"/>
              <a:t>Adjacent side (</a:t>
            </a:r>
            <a:r>
              <a:rPr lang="en-US" sz="2800" dirty="0">
                <a:solidFill>
                  <a:srgbClr val="00B0F0"/>
                </a:solidFill>
              </a:rPr>
              <a:t>A</a:t>
            </a:r>
            <a:r>
              <a:rPr lang="en-US" sz="28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5DEA7-5458-085D-E9FC-403F4B678088}"/>
              </a:ext>
            </a:extLst>
          </p:cNvPr>
          <p:cNvSpPr txBox="1"/>
          <p:nvPr/>
        </p:nvSpPr>
        <p:spPr>
          <a:xfrm>
            <a:off x="8078598" y="3565595"/>
            <a:ext cx="220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distance from the gun to the target 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) is known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A7AA75-8025-E1A3-DF68-838BDD8F189E}"/>
              </a:ext>
            </a:extLst>
          </p:cNvPr>
          <p:cNvCxnSpPr/>
          <p:nvPr/>
        </p:nvCxnSpPr>
        <p:spPr>
          <a:xfrm flipH="1" flipV="1">
            <a:off x="7287936" y="3218666"/>
            <a:ext cx="822121" cy="88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B0B08F-F458-600E-B932-0C3E0A97944A}"/>
              </a:ext>
            </a:extLst>
          </p:cNvPr>
          <p:cNvSpPr txBox="1"/>
          <p:nvPr/>
        </p:nvSpPr>
        <p:spPr>
          <a:xfrm>
            <a:off x="5903753" y="953265"/>
            <a:ext cx="220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Height (</a:t>
            </a: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dirty="0"/>
              <a:t>) can be calculated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EC5B9B-1C1F-AB3D-C231-4FE9DDDE37A3}"/>
              </a:ext>
            </a:extLst>
          </p:cNvPr>
          <p:cNvCxnSpPr>
            <a:cxnSpLocks/>
          </p:cNvCxnSpPr>
          <p:nvPr/>
        </p:nvCxnSpPr>
        <p:spPr>
          <a:xfrm>
            <a:off x="6792286" y="1577612"/>
            <a:ext cx="458486" cy="70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D4F04E-47CF-BBE8-DA6B-AEAD3FE1AE00}"/>
              </a:ext>
            </a:extLst>
          </p:cNvPr>
          <p:cNvSpPr txBox="1"/>
          <p:nvPr/>
        </p:nvSpPr>
        <p:spPr>
          <a:xfrm>
            <a:off x="1706101" y="3895393"/>
            <a:ext cx="5544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</a:t>
            </a:r>
            <a:r>
              <a:rPr lang="en-US" sz="2800" b="1" i="1" u="sng" dirty="0">
                <a:solidFill>
                  <a:srgbClr val="FF0000"/>
                </a:solidFill>
              </a:rPr>
              <a:t>angle of elevation</a:t>
            </a:r>
            <a:r>
              <a:rPr lang="en-US" sz="2800" dirty="0"/>
              <a:t> (</a:t>
            </a:r>
            <a:r>
              <a:rPr lang="en-US" sz="2800" i="1" dirty="0"/>
              <a:t>tan</a:t>
            </a:r>
            <a:r>
              <a:rPr lang="en-US" sz="2800" dirty="0"/>
              <a:t>) and </a:t>
            </a:r>
            <a:r>
              <a:rPr lang="en-US" sz="2800" dirty="0">
                <a:solidFill>
                  <a:srgbClr val="00B0F0"/>
                </a:solidFill>
              </a:rPr>
              <a:t>Side A</a:t>
            </a:r>
            <a:r>
              <a:rPr lang="en-US" sz="2800" dirty="0"/>
              <a:t> can be measured, then it is possible to calculate </a:t>
            </a:r>
            <a:r>
              <a:rPr lang="en-US" sz="2800" dirty="0">
                <a:solidFill>
                  <a:srgbClr val="00B050"/>
                </a:solidFill>
              </a:rPr>
              <a:t>Side B</a:t>
            </a:r>
            <a:r>
              <a:rPr lang="en-US" sz="28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F92D69-9F8D-BEED-7B46-BDEE18608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42336" r="68349" b="49032"/>
          <a:stretch/>
        </p:blipFill>
        <p:spPr>
          <a:xfrm>
            <a:off x="8019875" y="1991040"/>
            <a:ext cx="4102218" cy="1303977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E6F65474-67BD-EF68-E389-7869A65959F9}"/>
              </a:ext>
            </a:extLst>
          </p:cNvPr>
          <p:cNvSpPr/>
          <p:nvPr/>
        </p:nvSpPr>
        <p:spPr>
          <a:xfrm rot="883615">
            <a:off x="9621784" y="2676991"/>
            <a:ext cx="331694" cy="49906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78184-3DE6-5149-A448-7CC2BB14DC41}"/>
              </a:ext>
            </a:extLst>
          </p:cNvPr>
          <p:cNvSpPr txBox="1"/>
          <p:nvPr/>
        </p:nvSpPr>
        <p:spPr>
          <a:xfrm>
            <a:off x="1467281" y="1904873"/>
            <a:ext cx="28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Copy this formula, please…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1CAE2DA-FCCD-C74F-13F8-A5298773F6ED}"/>
              </a:ext>
            </a:extLst>
          </p:cNvPr>
          <p:cNvSpPr/>
          <p:nvPr/>
        </p:nvSpPr>
        <p:spPr>
          <a:xfrm rot="18364356">
            <a:off x="4338002" y="2047738"/>
            <a:ext cx="243630" cy="559283"/>
          </a:xfrm>
          <a:prstGeom prst="downArrow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511AF-BB27-8526-7D6E-FBA3763A7404}"/>
              </a:ext>
            </a:extLst>
          </p:cNvPr>
          <p:cNvSpPr txBox="1"/>
          <p:nvPr/>
        </p:nvSpPr>
        <p:spPr>
          <a:xfrm>
            <a:off x="8756970" y="1208280"/>
            <a:ext cx="28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Sketch this diagram, please…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38D428A-4756-C9F8-281F-854C1C30860F}"/>
              </a:ext>
            </a:extLst>
          </p:cNvPr>
          <p:cNvSpPr/>
          <p:nvPr/>
        </p:nvSpPr>
        <p:spPr>
          <a:xfrm rot="19694010">
            <a:off x="10413874" y="1599853"/>
            <a:ext cx="243630" cy="559283"/>
          </a:xfrm>
          <a:prstGeom prst="downArrow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6" grpId="0" animBg="1"/>
      <p:bldP spid="10" grpId="0"/>
      <p:bldP spid="11" grpId="0" animBg="1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6B51-B9F4-8BC3-D6A6-7126AD6A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59" y="-176705"/>
            <a:ext cx="10515600" cy="1325563"/>
          </a:xfrm>
        </p:spPr>
        <p:txBody>
          <a:bodyPr/>
          <a:lstStyle/>
          <a:p>
            <a:r>
              <a:rPr lang="en-US" b="1" u="sng" dirty="0"/>
              <a:t>Scenario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47552-375B-22B3-1471-AA055E49B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7" t="50000" r="54464" b="16667"/>
          <a:stretch/>
        </p:blipFill>
        <p:spPr>
          <a:xfrm>
            <a:off x="3562366" y="2233662"/>
            <a:ext cx="8763298" cy="47083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F952-6811-A7A9-A231-A5AAEAAC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6" y="908099"/>
            <a:ext cx="9311891" cy="4351338"/>
          </a:xfrm>
        </p:spPr>
        <p:txBody>
          <a:bodyPr/>
          <a:lstStyle/>
          <a:p>
            <a:r>
              <a:rPr lang="en-US" dirty="0"/>
              <a:t>A victim was shot from a bullet that came through his front car window as shown in the figure below.  Witnesses saw a muzzle flash from a nearby building, but were unsure from which floor the flash originated.  The </a:t>
            </a:r>
            <a:r>
              <a:rPr lang="en-US" b="1" i="1" u="sng" dirty="0">
                <a:solidFill>
                  <a:srgbClr val="00B0F0"/>
                </a:solidFill>
              </a:rPr>
              <a:t>path of trajectory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can be determined by using </a:t>
            </a:r>
            <a:r>
              <a:rPr lang="en-US" dirty="0">
                <a:solidFill>
                  <a:srgbClr val="FF0000"/>
                </a:solidFill>
              </a:rPr>
              <a:t>Point 1 (P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, the broken windshield, and </a:t>
            </a:r>
            <a:r>
              <a:rPr lang="en-US" dirty="0">
                <a:solidFill>
                  <a:srgbClr val="FF0000"/>
                </a:solidFill>
              </a:rPr>
              <a:t>Point 2 (P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, the point where the bullet entered the victim’s head.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85D981-0581-7254-19E0-55AB65C3A99B}"/>
              </a:ext>
            </a:extLst>
          </p:cNvPr>
          <p:cNvCxnSpPr>
            <a:cxnSpLocks/>
          </p:cNvCxnSpPr>
          <p:nvPr/>
        </p:nvCxnSpPr>
        <p:spPr>
          <a:xfrm flipV="1">
            <a:off x="5150838" y="5268287"/>
            <a:ext cx="285226" cy="58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A7C9EF-26BA-96DA-AB46-C83BB9EBC9CB}"/>
              </a:ext>
            </a:extLst>
          </p:cNvPr>
          <p:cNvCxnSpPr/>
          <p:nvPr/>
        </p:nvCxnSpPr>
        <p:spPr>
          <a:xfrm flipV="1">
            <a:off x="5436064" y="4521666"/>
            <a:ext cx="3993162" cy="746621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6B51-B9F4-8BC3-D6A6-7126AD6A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59" y="-176705"/>
            <a:ext cx="10515600" cy="1325563"/>
          </a:xfrm>
        </p:spPr>
        <p:txBody>
          <a:bodyPr/>
          <a:lstStyle/>
          <a:p>
            <a:r>
              <a:rPr lang="en-US" b="1" u="sng" dirty="0"/>
              <a:t>Scenario 1 </a:t>
            </a:r>
            <a:r>
              <a:rPr lang="en-US" b="1" u="sng" dirty="0" err="1"/>
              <a:t>con’t</a:t>
            </a:r>
            <a:r>
              <a:rPr lang="en-US" b="1" u="sng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47552-375B-22B3-1471-AA055E49B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7" t="50000" r="54464" b="16667"/>
          <a:stretch/>
        </p:blipFill>
        <p:spPr>
          <a:xfrm>
            <a:off x="3562366" y="2233662"/>
            <a:ext cx="8763298" cy="47083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F952-6811-A7A9-A231-A5AAEAAC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6" y="908099"/>
            <a:ext cx="931189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Angle of trajectory (</a:t>
            </a:r>
            <a:r>
              <a:rPr lang="en-US" i="1" dirty="0">
                <a:solidFill>
                  <a:srgbClr val="FF0000"/>
                </a:solidFill>
              </a:rPr>
              <a:t>angle B</a:t>
            </a:r>
            <a:r>
              <a:rPr lang="en-US" dirty="0"/>
              <a:t>) is 2°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Distance to the building (</a:t>
            </a:r>
            <a:r>
              <a:rPr lang="en-US" i="1" dirty="0">
                <a:solidFill>
                  <a:srgbClr val="00B0F0"/>
                </a:solidFill>
              </a:rPr>
              <a:t>side a</a:t>
            </a:r>
            <a:r>
              <a:rPr lang="en-US" dirty="0"/>
              <a:t>) is 40 feet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Calc. height of shooter using </a:t>
            </a:r>
            <a:r>
              <a:rPr lang="en-US" b="1" i="1" u="sng" dirty="0"/>
              <a:t>Law of Tangents</a:t>
            </a:r>
          </a:p>
          <a:p>
            <a:pPr lvl="1"/>
            <a:r>
              <a:rPr lang="en-US" dirty="0"/>
              <a:t>Height of gun = </a:t>
            </a:r>
            <a:r>
              <a:rPr lang="en-US" dirty="0">
                <a:solidFill>
                  <a:srgbClr val="00B050"/>
                </a:solidFill>
              </a:rPr>
              <a:t>Height above horizon</a:t>
            </a:r>
            <a:r>
              <a:rPr lang="en-US" dirty="0"/>
              <a:t> + </a:t>
            </a:r>
            <a:r>
              <a:rPr lang="en-US" dirty="0">
                <a:solidFill>
                  <a:srgbClr val="FFC000"/>
                </a:solidFill>
              </a:rPr>
              <a:t>distance to 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9D1B29-56F0-0216-0D7E-C3940482F4AF}"/>
              </a:ext>
            </a:extLst>
          </p:cNvPr>
          <p:cNvSpPr/>
          <p:nvPr/>
        </p:nvSpPr>
        <p:spPr>
          <a:xfrm>
            <a:off x="5654179" y="5989739"/>
            <a:ext cx="2130803" cy="553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22FC77-10A4-641C-6C4C-91F75BF12F9D}"/>
              </a:ext>
            </a:extLst>
          </p:cNvPr>
          <p:cNvCxnSpPr>
            <a:cxnSpLocks/>
          </p:cNvCxnSpPr>
          <p:nvPr/>
        </p:nvCxnSpPr>
        <p:spPr>
          <a:xfrm>
            <a:off x="5217953" y="5318620"/>
            <a:ext cx="4177717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E6F207-4135-CC68-056D-991EFED5F163}"/>
              </a:ext>
            </a:extLst>
          </p:cNvPr>
          <p:cNvCxnSpPr/>
          <p:nvPr/>
        </p:nvCxnSpPr>
        <p:spPr>
          <a:xfrm>
            <a:off x="9395670" y="4538444"/>
            <a:ext cx="0" cy="83051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3744C-A4B0-AC4C-560B-7426D6CCD4E4}"/>
              </a:ext>
            </a:extLst>
          </p:cNvPr>
          <p:cNvCxnSpPr>
            <a:cxnSpLocks/>
          </p:cNvCxnSpPr>
          <p:nvPr/>
        </p:nvCxnSpPr>
        <p:spPr>
          <a:xfrm flipH="1">
            <a:off x="9395670" y="5368954"/>
            <a:ext cx="1398" cy="111573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D003920-896E-B9A9-131C-F01FF8072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68" y="4310025"/>
            <a:ext cx="619140" cy="6191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2B0619-197D-4129-C65D-2797EDB467FB}"/>
              </a:ext>
            </a:extLst>
          </p:cNvPr>
          <p:cNvSpPr/>
          <p:nvPr/>
        </p:nvSpPr>
        <p:spPr>
          <a:xfrm>
            <a:off x="8047755" y="5989739"/>
            <a:ext cx="1176928" cy="55367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81498E6-78D8-D372-2840-7CCB6DD79854}"/>
              </a:ext>
            </a:extLst>
          </p:cNvPr>
          <p:cNvSpPr/>
          <p:nvPr/>
        </p:nvSpPr>
        <p:spPr>
          <a:xfrm rot="883615">
            <a:off x="6409764" y="5038167"/>
            <a:ext cx="331694" cy="49906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6B51-B9F4-8BC3-D6A6-7126AD6A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59" y="-176705"/>
            <a:ext cx="10515600" cy="1325563"/>
          </a:xfrm>
        </p:spPr>
        <p:txBody>
          <a:bodyPr/>
          <a:lstStyle/>
          <a:p>
            <a:r>
              <a:rPr lang="en-US" b="1" u="sng" dirty="0"/>
              <a:t>Scenario 1 </a:t>
            </a:r>
            <a:r>
              <a:rPr lang="en-US" b="1" u="sng" dirty="0" err="1"/>
              <a:t>con’t</a:t>
            </a:r>
            <a:r>
              <a:rPr lang="en-US" b="1" u="sng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47552-375B-22B3-1471-AA055E49B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7" t="50000" r="54464" b="16667"/>
          <a:stretch/>
        </p:blipFill>
        <p:spPr>
          <a:xfrm>
            <a:off x="3562366" y="2233662"/>
            <a:ext cx="8763298" cy="47083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F952-6811-A7A9-A231-A5AAEAAC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6" y="908099"/>
            <a:ext cx="931189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Angle of trajectory (</a:t>
            </a:r>
            <a:r>
              <a:rPr lang="en-US" i="1" dirty="0">
                <a:solidFill>
                  <a:srgbClr val="FF0000"/>
                </a:solidFill>
              </a:rPr>
              <a:t>angle B</a:t>
            </a:r>
            <a:r>
              <a:rPr lang="en-US" dirty="0"/>
              <a:t>) is 2°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Distance to the building (</a:t>
            </a:r>
            <a:r>
              <a:rPr lang="en-US" i="1" dirty="0">
                <a:solidFill>
                  <a:srgbClr val="00B0F0"/>
                </a:solidFill>
              </a:rPr>
              <a:t>side a</a:t>
            </a:r>
            <a:r>
              <a:rPr lang="en-US" dirty="0"/>
              <a:t>) is 40 feet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Calc. height of shooter using </a:t>
            </a:r>
            <a:r>
              <a:rPr lang="en-US" b="1" i="1" u="sng" dirty="0"/>
              <a:t>Law of Tangents</a:t>
            </a:r>
          </a:p>
          <a:p>
            <a:pPr lvl="1"/>
            <a:r>
              <a:rPr lang="en-US" dirty="0"/>
              <a:t>Height of gun = </a:t>
            </a:r>
            <a:r>
              <a:rPr lang="en-US" dirty="0">
                <a:solidFill>
                  <a:srgbClr val="00B050"/>
                </a:solidFill>
              </a:rPr>
              <a:t>Height above horizon</a:t>
            </a:r>
            <a:r>
              <a:rPr lang="en-US" dirty="0"/>
              <a:t> + </a:t>
            </a:r>
            <a:r>
              <a:rPr lang="en-US" dirty="0">
                <a:solidFill>
                  <a:srgbClr val="FFC000"/>
                </a:solidFill>
              </a:rPr>
              <a:t>distance to ground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9D1B29-56F0-0216-0D7E-C3940482F4AF}"/>
              </a:ext>
            </a:extLst>
          </p:cNvPr>
          <p:cNvSpPr/>
          <p:nvPr/>
        </p:nvSpPr>
        <p:spPr>
          <a:xfrm>
            <a:off x="5654179" y="5989739"/>
            <a:ext cx="2130803" cy="553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22FC77-10A4-641C-6C4C-91F75BF12F9D}"/>
              </a:ext>
            </a:extLst>
          </p:cNvPr>
          <p:cNvCxnSpPr>
            <a:cxnSpLocks/>
          </p:cNvCxnSpPr>
          <p:nvPr/>
        </p:nvCxnSpPr>
        <p:spPr>
          <a:xfrm>
            <a:off x="5217953" y="5318620"/>
            <a:ext cx="4177717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E6F207-4135-CC68-056D-991EFED5F163}"/>
              </a:ext>
            </a:extLst>
          </p:cNvPr>
          <p:cNvCxnSpPr/>
          <p:nvPr/>
        </p:nvCxnSpPr>
        <p:spPr>
          <a:xfrm>
            <a:off x="9395670" y="4538444"/>
            <a:ext cx="0" cy="83051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3744C-A4B0-AC4C-560B-7426D6CCD4E4}"/>
              </a:ext>
            </a:extLst>
          </p:cNvPr>
          <p:cNvCxnSpPr>
            <a:cxnSpLocks/>
          </p:cNvCxnSpPr>
          <p:nvPr/>
        </p:nvCxnSpPr>
        <p:spPr>
          <a:xfrm flipH="1">
            <a:off x="9395670" y="5368954"/>
            <a:ext cx="1398" cy="111573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D003920-896E-B9A9-131C-F01FF8072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68" y="4310025"/>
            <a:ext cx="619140" cy="6191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2B0619-197D-4129-C65D-2797EDB467FB}"/>
              </a:ext>
            </a:extLst>
          </p:cNvPr>
          <p:cNvSpPr/>
          <p:nvPr/>
        </p:nvSpPr>
        <p:spPr>
          <a:xfrm>
            <a:off x="8047755" y="5989739"/>
            <a:ext cx="1176928" cy="55367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35DCED-FAC7-22B2-2AFA-9B1AEB0BB455}"/>
              </a:ext>
            </a:extLst>
          </p:cNvPr>
          <p:cNvSpPr txBox="1">
            <a:spLocks/>
          </p:cNvSpPr>
          <p:nvPr/>
        </p:nvSpPr>
        <p:spPr>
          <a:xfrm>
            <a:off x="713534" y="2834239"/>
            <a:ext cx="5025705" cy="65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Tan</a:t>
            </a:r>
            <a:r>
              <a:rPr lang="en-US" sz="2400" dirty="0"/>
              <a:t> of an angle of elevation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BEA0A-00A9-83E6-C801-C7035DCCB978}"/>
              </a:ext>
            </a:extLst>
          </p:cNvPr>
          <p:cNvSpPr txBox="1"/>
          <p:nvPr/>
        </p:nvSpPr>
        <p:spPr>
          <a:xfrm>
            <a:off x="4616759" y="2652963"/>
            <a:ext cx="293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Opposite side (</a:t>
            </a:r>
            <a:r>
              <a:rPr lang="en-US" sz="2400" u="sng" dirty="0">
                <a:solidFill>
                  <a:srgbClr val="00B050"/>
                </a:solidFill>
              </a:rPr>
              <a:t>B</a:t>
            </a:r>
            <a:r>
              <a:rPr lang="en-US" sz="2400" u="sng" dirty="0"/>
              <a:t>)</a:t>
            </a:r>
          </a:p>
          <a:p>
            <a:r>
              <a:rPr lang="en-US" sz="2400" dirty="0"/>
              <a:t>Adjacent side (</a:t>
            </a:r>
            <a:r>
              <a:rPr lang="en-US" sz="2400" dirty="0">
                <a:solidFill>
                  <a:srgbClr val="00B0F0"/>
                </a:solidFill>
              </a:rPr>
              <a:t>A</a:t>
            </a:r>
            <a:r>
              <a:rPr lang="en-US" sz="24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7BE04B-7106-059C-C32D-1F8ADA0032B7}"/>
              </a:ext>
            </a:extLst>
          </p:cNvPr>
          <p:cNvSpPr txBox="1">
            <a:spLocks/>
          </p:cNvSpPr>
          <p:nvPr/>
        </p:nvSpPr>
        <p:spPr>
          <a:xfrm>
            <a:off x="713534" y="3473613"/>
            <a:ext cx="5025705" cy="65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Tan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FF0000"/>
                </a:solidFill>
              </a:rPr>
              <a:t>2°</a:t>
            </a:r>
            <a:r>
              <a:rPr lang="en-US" sz="2400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A09BE-C4B1-C6CE-EA7F-0C6C092FFAAA}"/>
              </a:ext>
            </a:extLst>
          </p:cNvPr>
          <p:cNvSpPr txBox="1"/>
          <p:nvPr/>
        </p:nvSpPr>
        <p:spPr>
          <a:xfrm>
            <a:off x="2268006" y="3310267"/>
            <a:ext cx="6391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B050"/>
                </a:solidFill>
              </a:rPr>
              <a:t>b</a:t>
            </a:r>
            <a:r>
              <a:rPr lang="en-US" sz="2400" u="sng" dirty="0"/>
              <a:t> (height of bldg. above wound or above horizon)</a:t>
            </a:r>
          </a:p>
          <a:p>
            <a:r>
              <a:rPr lang="en-US" sz="2400" i="1" dirty="0">
                <a:solidFill>
                  <a:srgbClr val="00B0F0"/>
                </a:solidFill>
              </a:rPr>
              <a:t>a</a:t>
            </a:r>
            <a:r>
              <a:rPr lang="en-US" sz="2400" dirty="0"/>
              <a:t> (distance to bldg.) </a:t>
            </a:r>
            <a:r>
              <a:rPr lang="en-US" sz="2400" dirty="0">
                <a:solidFill>
                  <a:srgbClr val="00B0F0"/>
                </a:solidFill>
              </a:rPr>
              <a:t>40 ft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753FFA-9B4A-431B-75FD-0EAA520D7AA6}"/>
              </a:ext>
            </a:extLst>
          </p:cNvPr>
          <p:cNvSpPr txBox="1">
            <a:spLocks/>
          </p:cNvSpPr>
          <p:nvPr/>
        </p:nvSpPr>
        <p:spPr>
          <a:xfrm>
            <a:off x="713534" y="4266854"/>
            <a:ext cx="1685717" cy="65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0.035</a:t>
            </a:r>
            <a:r>
              <a:rPr lang="en-US" sz="2400" dirty="0"/>
              <a:t> =</a:t>
            </a:r>
            <a:endParaRPr lang="en-US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0D17B7-6EAF-32E8-2F98-368C892E9D7E}"/>
              </a:ext>
            </a:extLst>
          </p:cNvPr>
          <p:cNvSpPr txBox="1"/>
          <p:nvPr/>
        </p:nvSpPr>
        <p:spPr>
          <a:xfrm>
            <a:off x="1938598" y="4104245"/>
            <a:ext cx="6391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B050"/>
                </a:solidFill>
              </a:rPr>
              <a:t>   b   </a:t>
            </a:r>
            <a:r>
              <a:rPr lang="en-US" sz="2400" i="1" u="sng" dirty="0">
                <a:solidFill>
                  <a:schemeClr val="bg1"/>
                </a:solidFill>
              </a:rPr>
              <a:t>.</a:t>
            </a:r>
            <a:endParaRPr lang="en-US" sz="2400" u="sng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00B0F0"/>
                </a:solidFill>
              </a:rPr>
              <a:t>40 ft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CAF6C0-B66C-8307-6775-EF3612463893}"/>
              </a:ext>
            </a:extLst>
          </p:cNvPr>
          <p:cNvSpPr txBox="1">
            <a:spLocks/>
          </p:cNvSpPr>
          <p:nvPr/>
        </p:nvSpPr>
        <p:spPr>
          <a:xfrm>
            <a:off x="713533" y="5564279"/>
            <a:ext cx="2012889" cy="87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0B050"/>
                </a:solidFill>
              </a:rPr>
              <a:t>b</a:t>
            </a:r>
            <a:r>
              <a:rPr lang="en-US" sz="2400" dirty="0"/>
              <a:t> = 1.3968</a:t>
            </a:r>
            <a:endParaRPr lang="en-US" sz="2400" i="1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5B14E06-FBDA-0003-68B1-C55B60C4DB36}"/>
              </a:ext>
            </a:extLst>
          </p:cNvPr>
          <p:cNvSpPr txBox="1">
            <a:spLocks/>
          </p:cNvSpPr>
          <p:nvPr/>
        </p:nvSpPr>
        <p:spPr>
          <a:xfrm>
            <a:off x="706278" y="6155499"/>
            <a:ext cx="2012889" cy="87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0B050"/>
                </a:solidFill>
              </a:rPr>
              <a:t>b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B050"/>
                </a:solidFill>
              </a:rPr>
              <a:t>1.4 feet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402770-D0D7-EB0B-EE27-6CCE8AB2140C}"/>
              </a:ext>
            </a:extLst>
          </p:cNvPr>
          <p:cNvSpPr txBox="1">
            <a:spLocks/>
          </p:cNvSpPr>
          <p:nvPr/>
        </p:nvSpPr>
        <p:spPr>
          <a:xfrm>
            <a:off x="714931" y="5003614"/>
            <a:ext cx="2182478" cy="87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0B050"/>
                </a:solidFill>
              </a:rPr>
              <a:t>b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B0F0"/>
                </a:solidFill>
              </a:rPr>
              <a:t>40</a:t>
            </a:r>
            <a:r>
              <a:rPr lang="en-US" sz="2400" dirty="0"/>
              <a:t> x </a:t>
            </a:r>
            <a:r>
              <a:rPr lang="en-US" sz="2400" dirty="0">
                <a:solidFill>
                  <a:srgbClr val="FF0000"/>
                </a:solidFill>
              </a:rPr>
              <a:t>0.035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85FFFE8-422C-DCDD-CE2D-B2F08D961D14}"/>
              </a:ext>
            </a:extLst>
          </p:cNvPr>
          <p:cNvSpPr/>
          <p:nvPr/>
        </p:nvSpPr>
        <p:spPr>
          <a:xfrm rot="883615">
            <a:off x="6409764" y="5038167"/>
            <a:ext cx="331694" cy="49906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019531-D114-8B85-84AB-3D1B2584AECD}"/>
              </a:ext>
            </a:extLst>
          </p:cNvPr>
          <p:cNvSpPr txBox="1"/>
          <p:nvPr/>
        </p:nvSpPr>
        <p:spPr>
          <a:xfrm rot="901261">
            <a:off x="7699596" y="888745"/>
            <a:ext cx="4239434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Make sure your calculator is in </a:t>
            </a:r>
            <a:r>
              <a:rPr lang="en-US" sz="2800" b="1" i="1" u="sng" dirty="0">
                <a:solidFill>
                  <a:srgbClr val="FF0000"/>
                </a:solidFill>
              </a:rPr>
              <a:t>DEGREES</a:t>
            </a:r>
            <a:r>
              <a:rPr lang="en-US" sz="2800" dirty="0">
                <a:solidFill>
                  <a:srgbClr val="FF0000"/>
                </a:solidFill>
              </a:rPr>
              <a:t>, not Radians!</a:t>
            </a:r>
          </a:p>
        </p:txBody>
      </p:sp>
    </p:spTree>
    <p:extLst>
      <p:ext uri="{BB962C8B-B14F-4D97-AF65-F5344CB8AC3E}">
        <p14:creationId xmlns:p14="http://schemas.microsoft.com/office/powerpoint/2010/main" val="39569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8" grpId="0"/>
      <p:bldP spid="19" grpId="0"/>
      <p:bldP spid="14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6B51-B9F4-8BC3-D6A6-7126AD6A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59" y="-176705"/>
            <a:ext cx="10515600" cy="1325563"/>
          </a:xfrm>
        </p:spPr>
        <p:txBody>
          <a:bodyPr/>
          <a:lstStyle/>
          <a:p>
            <a:r>
              <a:rPr lang="en-US" b="1" u="sng" dirty="0"/>
              <a:t>Scenario 1 </a:t>
            </a:r>
            <a:r>
              <a:rPr lang="en-US" b="1" u="sng" dirty="0" err="1"/>
              <a:t>con’t</a:t>
            </a:r>
            <a:r>
              <a:rPr lang="en-US" b="1" u="sng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47552-375B-22B3-1471-AA055E49B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7" t="50000" r="54464" b="16667"/>
          <a:stretch/>
        </p:blipFill>
        <p:spPr>
          <a:xfrm>
            <a:off x="3562366" y="2233662"/>
            <a:ext cx="8763298" cy="47083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F952-6811-A7A9-A231-A5AAEAAC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6" y="908099"/>
            <a:ext cx="931189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Angle of trajectory (</a:t>
            </a:r>
            <a:r>
              <a:rPr lang="en-US" i="1" dirty="0">
                <a:solidFill>
                  <a:srgbClr val="FF0000"/>
                </a:solidFill>
              </a:rPr>
              <a:t>angle B</a:t>
            </a:r>
            <a:r>
              <a:rPr lang="en-US" dirty="0"/>
              <a:t>) is 2°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Distance to the building (</a:t>
            </a:r>
            <a:r>
              <a:rPr lang="en-US" i="1" dirty="0">
                <a:solidFill>
                  <a:srgbClr val="00B0F0"/>
                </a:solidFill>
              </a:rPr>
              <a:t>side a</a:t>
            </a:r>
            <a:r>
              <a:rPr lang="en-US" dirty="0"/>
              <a:t>) is 40 feet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Calc. height of shooter using </a:t>
            </a:r>
            <a:r>
              <a:rPr lang="en-US" b="1" i="1" u="sng" dirty="0"/>
              <a:t>Law of Tangents</a:t>
            </a:r>
          </a:p>
          <a:p>
            <a:pPr lvl="1"/>
            <a:r>
              <a:rPr lang="en-US" dirty="0"/>
              <a:t>Height of gun = </a:t>
            </a:r>
            <a:r>
              <a:rPr lang="en-US" dirty="0">
                <a:solidFill>
                  <a:srgbClr val="00B050"/>
                </a:solidFill>
              </a:rPr>
              <a:t>Height above horizon</a:t>
            </a:r>
            <a:r>
              <a:rPr lang="en-US" dirty="0"/>
              <a:t> + </a:t>
            </a:r>
            <a:r>
              <a:rPr lang="en-US" dirty="0">
                <a:solidFill>
                  <a:srgbClr val="FFC000"/>
                </a:solidFill>
              </a:rPr>
              <a:t>distance to ground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9D1B29-56F0-0216-0D7E-C3940482F4AF}"/>
              </a:ext>
            </a:extLst>
          </p:cNvPr>
          <p:cNvSpPr/>
          <p:nvPr/>
        </p:nvSpPr>
        <p:spPr>
          <a:xfrm>
            <a:off x="5654179" y="5989739"/>
            <a:ext cx="2130803" cy="5536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22FC77-10A4-641C-6C4C-91F75BF12F9D}"/>
              </a:ext>
            </a:extLst>
          </p:cNvPr>
          <p:cNvCxnSpPr>
            <a:cxnSpLocks/>
          </p:cNvCxnSpPr>
          <p:nvPr/>
        </p:nvCxnSpPr>
        <p:spPr>
          <a:xfrm>
            <a:off x="5217953" y="5318620"/>
            <a:ext cx="4177717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E6F207-4135-CC68-056D-991EFED5F163}"/>
              </a:ext>
            </a:extLst>
          </p:cNvPr>
          <p:cNvCxnSpPr/>
          <p:nvPr/>
        </p:nvCxnSpPr>
        <p:spPr>
          <a:xfrm>
            <a:off x="9395670" y="4538444"/>
            <a:ext cx="0" cy="83051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3744C-A4B0-AC4C-560B-7426D6CCD4E4}"/>
              </a:ext>
            </a:extLst>
          </p:cNvPr>
          <p:cNvCxnSpPr>
            <a:cxnSpLocks/>
          </p:cNvCxnSpPr>
          <p:nvPr/>
        </p:nvCxnSpPr>
        <p:spPr>
          <a:xfrm flipH="1">
            <a:off x="9395670" y="5368954"/>
            <a:ext cx="1398" cy="111573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D003920-896E-B9A9-131C-F01FF8072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68" y="4310025"/>
            <a:ext cx="619140" cy="6191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2B0619-197D-4129-C65D-2797EDB467FB}"/>
              </a:ext>
            </a:extLst>
          </p:cNvPr>
          <p:cNvSpPr/>
          <p:nvPr/>
        </p:nvSpPr>
        <p:spPr>
          <a:xfrm>
            <a:off x="8047755" y="5989739"/>
            <a:ext cx="1176928" cy="55367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5B14E06-FBDA-0003-68B1-C55B60C4DB36}"/>
              </a:ext>
            </a:extLst>
          </p:cNvPr>
          <p:cNvSpPr txBox="1">
            <a:spLocks/>
          </p:cNvSpPr>
          <p:nvPr/>
        </p:nvSpPr>
        <p:spPr>
          <a:xfrm>
            <a:off x="2689412" y="2729840"/>
            <a:ext cx="3442839" cy="474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=</a:t>
            </a:r>
            <a:r>
              <a:rPr lang="en-US" sz="2400" dirty="0">
                <a:solidFill>
                  <a:srgbClr val="00B050"/>
                </a:solidFill>
              </a:rPr>
              <a:t>            </a:t>
            </a:r>
            <a:r>
              <a:rPr lang="en-US" sz="2400" i="1" dirty="0">
                <a:solidFill>
                  <a:srgbClr val="00B050"/>
                </a:solidFill>
              </a:rPr>
              <a:t>1.4 feet</a:t>
            </a:r>
            <a:r>
              <a:rPr lang="en-US" sz="2400" dirty="0">
                <a:solidFill>
                  <a:srgbClr val="00B050"/>
                </a:solidFill>
              </a:rPr>
              <a:t>              </a:t>
            </a:r>
            <a:r>
              <a:rPr lang="en-US" sz="2400" dirty="0"/>
              <a:t> +</a:t>
            </a:r>
            <a:endParaRPr lang="en-US" sz="2400" i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462B34F-A86A-150B-3676-45336B7C5252}"/>
              </a:ext>
            </a:extLst>
          </p:cNvPr>
          <p:cNvSpPr txBox="1">
            <a:spLocks/>
          </p:cNvSpPr>
          <p:nvPr/>
        </p:nvSpPr>
        <p:spPr>
          <a:xfrm>
            <a:off x="6483358" y="2729839"/>
            <a:ext cx="2470881" cy="474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FFC000"/>
                </a:solidFill>
              </a:rPr>
              <a:t>4 feet        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C70AC5-14D1-0BF6-8C0F-6E30DF378DEE}"/>
              </a:ext>
            </a:extLst>
          </p:cNvPr>
          <p:cNvSpPr txBox="1"/>
          <p:nvPr/>
        </p:nvSpPr>
        <p:spPr>
          <a:xfrm>
            <a:off x="1007087" y="3204146"/>
            <a:ext cx="2204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Height of gun 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FB23CC-4451-90BA-A630-51737E98D5A9}"/>
              </a:ext>
            </a:extLst>
          </p:cNvPr>
          <p:cNvSpPr txBox="1"/>
          <p:nvPr/>
        </p:nvSpPr>
        <p:spPr>
          <a:xfrm>
            <a:off x="3053847" y="3195113"/>
            <a:ext cx="1294038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7030A0"/>
                </a:solidFill>
              </a:rPr>
              <a:t>5.4 feet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969FC1-D9F5-3428-3434-C641872B48ED}"/>
              </a:ext>
            </a:extLst>
          </p:cNvPr>
          <p:cNvSpPr txBox="1"/>
          <p:nvPr/>
        </p:nvSpPr>
        <p:spPr>
          <a:xfrm>
            <a:off x="276726" y="4579041"/>
            <a:ext cx="3525106" cy="15696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Since the gun was </a:t>
            </a:r>
            <a:r>
              <a:rPr lang="en-US" sz="2400" b="1" i="1" u="sng" dirty="0">
                <a:solidFill>
                  <a:srgbClr val="FF0000"/>
                </a:solidFill>
              </a:rPr>
              <a:t>5.4 feet </a:t>
            </a:r>
            <a:r>
              <a:rPr lang="en-US" sz="2400" dirty="0">
                <a:solidFill>
                  <a:srgbClr val="FF0000"/>
                </a:solidFill>
              </a:rPr>
              <a:t>above the ground, the shooter was located on the </a:t>
            </a:r>
            <a:r>
              <a:rPr lang="en-US" sz="2400" b="1" i="1" u="sng" dirty="0">
                <a:solidFill>
                  <a:srgbClr val="FF0000"/>
                </a:solidFill>
              </a:rPr>
              <a:t>first floor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330B4FB-6121-D0B9-DF1A-2AD323C1DB92}"/>
              </a:ext>
            </a:extLst>
          </p:cNvPr>
          <p:cNvSpPr/>
          <p:nvPr/>
        </p:nvSpPr>
        <p:spPr>
          <a:xfrm rot="883615">
            <a:off x="6409764" y="5038167"/>
            <a:ext cx="331694" cy="49906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6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0EDD-D894-2AF3-B72A-0746C16E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 for the 2</a:t>
            </a:r>
            <a:r>
              <a:rPr lang="en-US" baseline="30000" dirty="0"/>
              <a:t>nd</a:t>
            </a:r>
            <a:r>
              <a:rPr lang="en-US" dirty="0"/>
              <a:t>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4D69-20A5-8D3C-B120-C2213229D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to add the </a:t>
            </a:r>
            <a:r>
              <a:rPr lang="en-US" b="1" i="1" u="sng" dirty="0">
                <a:solidFill>
                  <a:srgbClr val="FF0000"/>
                </a:solidFill>
              </a:rPr>
              <a:t>6 feet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dist. of head above ground</a:t>
            </a:r>
            <a:r>
              <a:rPr lang="en-US" dirty="0"/>
              <a:t>) to </a:t>
            </a:r>
            <a:r>
              <a:rPr lang="en-US" i="1" dirty="0">
                <a:solidFill>
                  <a:srgbClr val="00B050"/>
                </a:solidFill>
              </a:rPr>
              <a:t>Side b</a:t>
            </a:r>
            <a:r>
              <a:rPr lang="en-US" i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97C19-9AC5-66BE-3495-1512CFD60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3" t="28611" r="56406" b="46111"/>
          <a:stretch/>
        </p:blipFill>
        <p:spPr>
          <a:xfrm>
            <a:off x="1748118" y="2590799"/>
            <a:ext cx="7675143" cy="38587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8B08A6-CAC4-28A4-4172-80E18FAD0387}"/>
              </a:ext>
            </a:extLst>
          </p:cNvPr>
          <p:cNvSpPr/>
          <p:nvPr/>
        </p:nvSpPr>
        <p:spPr>
          <a:xfrm>
            <a:off x="1972236" y="4464423"/>
            <a:ext cx="2115670" cy="528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8155AD-2073-DCCE-3FD3-181261ED24D4}"/>
              </a:ext>
            </a:extLst>
          </p:cNvPr>
          <p:cNvCxnSpPr>
            <a:cxnSpLocks/>
          </p:cNvCxnSpPr>
          <p:nvPr/>
        </p:nvCxnSpPr>
        <p:spPr>
          <a:xfrm flipH="1">
            <a:off x="8740588" y="2312894"/>
            <a:ext cx="1828800" cy="17122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FF850B-4617-9640-5112-84E85A3BC8BB}"/>
              </a:ext>
            </a:extLst>
          </p:cNvPr>
          <p:cNvCxnSpPr>
            <a:cxnSpLocks/>
          </p:cNvCxnSpPr>
          <p:nvPr/>
        </p:nvCxnSpPr>
        <p:spPr>
          <a:xfrm>
            <a:off x="4089229" y="5121396"/>
            <a:ext cx="4651359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CF7ADA-C8B6-E282-2B66-54A9B502498F}"/>
              </a:ext>
            </a:extLst>
          </p:cNvPr>
          <p:cNvCxnSpPr>
            <a:cxnSpLocks/>
          </p:cNvCxnSpPr>
          <p:nvPr/>
        </p:nvCxnSpPr>
        <p:spPr>
          <a:xfrm>
            <a:off x="8687459" y="3063750"/>
            <a:ext cx="0" cy="2057646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4F7F2E31-2FA6-5984-9E74-2DA55553DA77}"/>
              </a:ext>
            </a:extLst>
          </p:cNvPr>
          <p:cNvSpPr/>
          <p:nvPr/>
        </p:nvSpPr>
        <p:spPr>
          <a:xfrm rot="386857">
            <a:off x="4801726" y="4594971"/>
            <a:ext cx="575401" cy="103536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42453F-A39D-C8D7-BB0C-028137037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3" t="19020" r="63309" b="11176"/>
          <a:stretch/>
        </p:blipFill>
        <p:spPr>
          <a:xfrm>
            <a:off x="3209364" y="483793"/>
            <a:ext cx="7073154" cy="5757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10ACF-60B6-67F5-8E25-38CE98FE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 for the 3</a:t>
            </a:r>
            <a:r>
              <a:rPr lang="en-US" baseline="30000" dirty="0"/>
              <a:t>rd</a:t>
            </a:r>
            <a:r>
              <a:rPr lang="en-US" dirty="0"/>
              <a:t> Scenario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3CA67-D951-AF2C-E9B6-7C964F0C41F0}"/>
              </a:ext>
            </a:extLst>
          </p:cNvPr>
          <p:cNvSpPr txBox="1"/>
          <p:nvPr/>
        </p:nvSpPr>
        <p:spPr>
          <a:xfrm>
            <a:off x="6096000" y="46885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0-10 ft = </a:t>
            </a:r>
            <a:r>
              <a:rPr lang="en-US" b="1" u="sng" dirty="0">
                <a:solidFill>
                  <a:srgbClr val="FF0000"/>
                </a:solidFill>
              </a:rPr>
              <a:t>1</a:t>
            </a:r>
            <a:r>
              <a:rPr lang="en-US" b="1" u="sng" baseline="30000" dirty="0">
                <a:solidFill>
                  <a:srgbClr val="FF0000"/>
                </a:solidFill>
              </a:rPr>
              <a:t>st</a:t>
            </a:r>
            <a:r>
              <a:rPr lang="en-US" b="1" u="sng" dirty="0">
                <a:solidFill>
                  <a:srgbClr val="FF0000"/>
                </a:solidFill>
              </a:rPr>
              <a:t> floor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D7A6B-B2DA-F572-C6E7-736D8F9162F1}"/>
              </a:ext>
            </a:extLst>
          </p:cNvPr>
          <p:cNvSpPr txBox="1"/>
          <p:nvPr/>
        </p:nvSpPr>
        <p:spPr>
          <a:xfrm>
            <a:off x="5943599" y="4188161"/>
            <a:ext cx="21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10-20 ft = </a:t>
            </a:r>
            <a:r>
              <a:rPr lang="en-US" b="1" u="sng" dirty="0">
                <a:solidFill>
                  <a:srgbClr val="FF0000"/>
                </a:solidFill>
              </a:rPr>
              <a:t>2</a:t>
            </a:r>
            <a:r>
              <a:rPr lang="en-US" b="1" u="sng" baseline="30000" dirty="0">
                <a:solidFill>
                  <a:srgbClr val="FF0000"/>
                </a:solidFill>
              </a:rPr>
              <a:t>nd</a:t>
            </a:r>
            <a:r>
              <a:rPr lang="en-US" b="1" u="sng" dirty="0">
                <a:solidFill>
                  <a:srgbClr val="FF0000"/>
                </a:solidFill>
              </a:rPr>
              <a:t> floor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952-F8CD-7B56-93BD-63C6794C7B8B}"/>
              </a:ext>
            </a:extLst>
          </p:cNvPr>
          <p:cNvSpPr txBox="1"/>
          <p:nvPr/>
        </p:nvSpPr>
        <p:spPr>
          <a:xfrm>
            <a:off x="5979458" y="3687778"/>
            <a:ext cx="21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20-30 ft = </a:t>
            </a:r>
            <a:r>
              <a:rPr lang="en-US" b="1" u="sng" dirty="0">
                <a:solidFill>
                  <a:srgbClr val="FF0000"/>
                </a:solidFill>
              </a:rPr>
              <a:t>3</a:t>
            </a:r>
            <a:r>
              <a:rPr lang="en-US" b="1" u="sng" baseline="30000" dirty="0">
                <a:solidFill>
                  <a:srgbClr val="FF0000"/>
                </a:solidFill>
              </a:rPr>
              <a:t>rd</a:t>
            </a:r>
            <a:r>
              <a:rPr lang="en-US" b="1" u="sng" dirty="0">
                <a:solidFill>
                  <a:srgbClr val="FF0000"/>
                </a:solidFill>
              </a:rPr>
              <a:t> floor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E5239-2092-3210-BC5D-405E780DC476}"/>
              </a:ext>
            </a:extLst>
          </p:cNvPr>
          <p:cNvSpPr txBox="1"/>
          <p:nvPr/>
        </p:nvSpPr>
        <p:spPr>
          <a:xfrm>
            <a:off x="5979458" y="3213848"/>
            <a:ext cx="21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30-40 ft = </a:t>
            </a:r>
            <a:r>
              <a:rPr lang="en-US" b="1" u="sng" dirty="0">
                <a:solidFill>
                  <a:srgbClr val="FF0000"/>
                </a:solidFill>
              </a:rPr>
              <a:t>4</a:t>
            </a:r>
            <a:r>
              <a:rPr lang="en-US" b="1" u="sng" baseline="30000" dirty="0">
                <a:solidFill>
                  <a:srgbClr val="FF0000"/>
                </a:solidFill>
              </a:rPr>
              <a:t>th</a:t>
            </a:r>
            <a:r>
              <a:rPr lang="en-US" b="1" u="sng" dirty="0">
                <a:solidFill>
                  <a:srgbClr val="FF0000"/>
                </a:solidFill>
              </a:rPr>
              <a:t> floor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C4D18-E783-D538-EC77-570A0B593C9A}"/>
              </a:ext>
            </a:extLst>
          </p:cNvPr>
          <p:cNvSpPr txBox="1"/>
          <p:nvPr/>
        </p:nvSpPr>
        <p:spPr>
          <a:xfrm>
            <a:off x="5979458" y="2750214"/>
            <a:ext cx="21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40-50 ft = </a:t>
            </a:r>
            <a:r>
              <a:rPr lang="en-US" b="1" u="sng" dirty="0">
                <a:solidFill>
                  <a:srgbClr val="FF0000"/>
                </a:solidFill>
              </a:rPr>
              <a:t>5</a:t>
            </a:r>
            <a:r>
              <a:rPr lang="en-US" b="1" u="sng" baseline="30000" dirty="0">
                <a:solidFill>
                  <a:srgbClr val="FF0000"/>
                </a:solidFill>
              </a:rPr>
              <a:t>th</a:t>
            </a:r>
            <a:r>
              <a:rPr lang="en-US" b="1" u="sng" dirty="0">
                <a:solidFill>
                  <a:srgbClr val="FF0000"/>
                </a:solidFill>
              </a:rPr>
              <a:t> floor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01651-E54F-BD0F-13AB-834986BFB2BB}"/>
              </a:ext>
            </a:extLst>
          </p:cNvPr>
          <p:cNvSpPr txBox="1"/>
          <p:nvPr/>
        </p:nvSpPr>
        <p:spPr>
          <a:xfrm>
            <a:off x="5979458" y="2232790"/>
            <a:ext cx="21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50-60 ft = </a:t>
            </a:r>
            <a:r>
              <a:rPr lang="en-US" b="1" u="sng" dirty="0">
                <a:solidFill>
                  <a:srgbClr val="FF0000"/>
                </a:solidFill>
              </a:rPr>
              <a:t>6</a:t>
            </a:r>
            <a:r>
              <a:rPr lang="en-US" b="1" u="sng" baseline="30000" dirty="0">
                <a:solidFill>
                  <a:srgbClr val="FF0000"/>
                </a:solidFill>
              </a:rPr>
              <a:t>th</a:t>
            </a:r>
            <a:r>
              <a:rPr lang="en-US" b="1" u="sng" dirty="0">
                <a:solidFill>
                  <a:srgbClr val="FF0000"/>
                </a:solidFill>
              </a:rPr>
              <a:t> floor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06F1A-1157-672B-FFEB-D9F41BAEEBF7}"/>
              </a:ext>
            </a:extLst>
          </p:cNvPr>
          <p:cNvSpPr txBox="1"/>
          <p:nvPr/>
        </p:nvSpPr>
        <p:spPr>
          <a:xfrm>
            <a:off x="5970494" y="1758860"/>
            <a:ext cx="21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60-70 ft = </a:t>
            </a:r>
            <a:r>
              <a:rPr lang="en-US" b="1" u="sng" dirty="0">
                <a:solidFill>
                  <a:srgbClr val="FF0000"/>
                </a:solidFill>
              </a:rPr>
              <a:t>7</a:t>
            </a:r>
            <a:r>
              <a:rPr lang="en-US" b="1" u="sng" baseline="30000" dirty="0">
                <a:solidFill>
                  <a:srgbClr val="FF0000"/>
                </a:solidFill>
              </a:rPr>
              <a:t>th</a:t>
            </a:r>
            <a:r>
              <a:rPr lang="en-US" b="1" u="sng" dirty="0">
                <a:solidFill>
                  <a:srgbClr val="FF0000"/>
                </a:solidFill>
              </a:rPr>
              <a:t> floor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A1940-E5B7-098E-E91B-9C4D7297C727}"/>
              </a:ext>
            </a:extLst>
          </p:cNvPr>
          <p:cNvSpPr txBox="1"/>
          <p:nvPr/>
        </p:nvSpPr>
        <p:spPr>
          <a:xfrm>
            <a:off x="5961530" y="1284930"/>
            <a:ext cx="21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70-80 ft = </a:t>
            </a:r>
            <a:r>
              <a:rPr lang="en-US" b="1" u="sng" dirty="0">
                <a:solidFill>
                  <a:srgbClr val="FF0000"/>
                </a:solidFill>
              </a:rPr>
              <a:t>8</a:t>
            </a:r>
            <a:r>
              <a:rPr lang="en-US" b="1" u="sng" baseline="30000" dirty="0">
                <a:solidFill>
                  <a:srgbClr val="FF0000"/>
                </a:solidFill>
              </a:rPr>
              <a:t>th</a:t>
            </a:r>
            <a:r>
              <a:rPr lang="en-US" b="1" u="sng" dirty="0">
                <a:solidFill>
                  <a:srgbClr val="FF0000"/>
                </a:solidFill>
              </a:rPr>
              <a:t> floor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5F2EED-86D4-B418-D0E6-9AB6B68172D6}"/>
              </a:ext>
            </a:extLst>
          </p:cNvPr>
          <p:cNvCxnSpPr/>
          <p:nvPr/>
        </p:nvCxnSpPr>
        <p:spPr>
          <a:xfrm>
            <a:off x="2940424" y="5925670"/>
            <a:ext cx="58091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7CD6134-6795-7F06-EFB5-6C2F364F2226}"/>
              </a:ext>
            </a:extLst>
          </p:cNvPr>
          <p:cNvSpPr txBox="1"/>
          <p:nvPr/>
        </p:nvSpPr>
        <p:spPr>
          <a:xfrm>
            <a:off x="950259" y="5633282"/>
            <a:ext cx="132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NO!!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DFC1CF0-66AE-E0DB-DF91-108D4E67D28E}"/>
              </a:ext>
            </a:extLst>
          </p:cNvPr>
          <p:cNvSpPr/>
          <p:nvPr/>
        </p:nvSpPr>
        <p:spPr>
          <a:xfrm>
            <a:off x="1918450" y="5794793"/>
            <a:ext cx="753034" cy="2617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490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Activity: Bullet Trajectory</vt:lpstr>
      <vt:lpstr>Law of Tangents</vt:lpstr>
      <vt:lpstr>Scenario 1</vt:lpstr>
      <vt:lpstr>Scenario 1 con’t.</vt:lpstr>
      <vt:lpstr>Scenario 1 con’t.</vt:lpstr>
      <vt:lpstr>Scenario 1 con’t.</vt:lpstr>
      <vt:lpstr>Hint for the 2nd Scenario</vt:lpstr>
      <vt:lpstr>Hint for the 3rd Scenario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Activity: Bullet Trajectory</dc:title>
  <dc:creator>Skaff, Kyle</dc:creator>
  <cp:lastModifiedBy>Kyle Skaff</cp:lastModifiedBy>
  <cp:revision>39</cp:revision>
  <dcterms:created xsi:type="dcterms:W3CDTF">2023-03-07T19:13:25Z</dcterms:created>
  <dcterms:modified xsi:type="dcterms:W3CDTF">2024-02-29T16:23:15Z</dcterms:modified>
</cp:coreProperties>
</file>